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62" r:id="rId3"/>
    <p:sldId id="263" r:id="rId4"/>
    <p:sldId id="268" r:id="rId5"/>
    <p:sldId id="266" r:id="rId6"/>
    <p:sldId id="269" r:id="rId7"/>
    <p:sldId id="288" r:id="rId8"/>
    <p:sldId id="289" r:id="rId9"/>
    <p:sldId id="302" r:id="rId10"/>
    <p:sldId id="291" r:id="rId11"/>
    <p:sldId id="292" r:id="rId12"/>
    <p:sldId id="293" r:id="rId13"/>
    <p:sldId id="294" r:id="rId14"/>
    <p:sldId id="295" r:id="rId15"/>
    <p:sldId id="296" r:id="rId16"/>
    <p:sldId id="297" r:id="rId17"/>
    <p:sldId id="298" r:id="rId18"/>
    <p:sldId id="299" r:id="rId19"/>
    <p:sldId id="300" r:id="rId20"/>
    <p:sldId id="301" r:id="rId21"/>
    <p:sldId id="290" r:id="rId22"/>
    <p:sldId id="270" r:id="rId23"/>
    <p:sldId id="272" r:id="rId24"/>
    <p:sldId id="273" r:id="rId25"/>
    <p:sldId id="274" r:id="rId26"/>
    <p:sldId id="277" r:id="rId27"/>
    <p:sldId id="279" r:id="rId28"/>
    <p:sldId id="278" r:id="rId29"/>
    <p:sldId id="280" r:id="rId30"/>
    <p:sldId id="281" r:id="rId31"/>
    <p:sldId id="283" r:id="rId32"/>
    <p:sldId id="282" r:id="rId33"/>
    <p:sldId id="285" r:id="rId34"/>
    <p:sldId id="286" r:id="rId35"/>
    <p:sldId id="287" r:id="rId36"/>
    <p:sldId id="284" r:id="rId37"/>
    <p:sldId id="303" r:id="rId3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91D973E-16A7-CF4E-B78F-09EA66CFC755}">
          <p14:sldIdLst>
            <p14:sldId id="256"/>
            <p14:sldId id="262"/>
            <p14:sldId id="263"/>
            <p14:sldId id="268"/>
            <p14:sldId id="266"/>
            <p14:sldId id="269"/>
            <p14:sldId id="288"/>
            <p14:sldId id="289"/>
            <p14:sldId id="302"/>
            <p14:sldId id="291"/>
            <p14:sldId id="292"/>
            <p14:sldId id="293"/>
            <p14:sldId id="294"/>
            <p14:sldId id="295"/>
            <p14:sldId id="296"/>
            <p14:sldId id="297"/>
            <p14:sldId id="298"/>
            <p14:sldId id="299"/>
            <p14:sldId id="300"/>
            <p14:sldId id="301"/>
          </p14:sldIdLst>
        </p14:section>
        <p14:section name="Samir" id="{A0C7D5F4-BCB1-044C-8F90-CF0479729275}">
          <p14:sldIdLst>
            <p14:sldId id="290"/>
            <p14:sldId id="270"/>
            <p14:sldId id="272"/>
            <p14:sldId id="273"/>
            <p14:sldId id="274"/>
            <p14:sldId id="277"/>
            <p14:sldId id="279"/>
            <p14:sldId id="278"/>
            <p14:sldId id="280"/>
            <p14:sldId id="281"/>
            <p14:sldId id="283"/>
            <p14:sldId id="282"/>
            <p14:sldId id="285"/>
            <p14:sldId id="286"/>
            <p14:sldId id="287"/>
            <p14:sldId id="284"/>
            <p14:sldId id="30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AA0"/>
    <a:srgbClr val="792D65"/>
    <a:srgbClr val="333333"/>
    <a:srgbClr val="636363"/>
    <a:srgbClr val="B5B5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00"/>
    <p:restoredTop sz="94541"/>
  </p:normalViewPr>
  <p:slideViewPr>
    <p:cSldViewPr snapToGrid="0" snapToObjects="1">
      <p:cViewPr varScale="1">
        <p:scale>
          <a:sx n="110" d="100"/>
          <a:sy n="110" d="100"/>
        </p:scale>
        <p:origin x="72" y="20"/>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lumMod val="50000"/>
                  </a:schemeClr>
                </a:solidFill>
              </a:rPr>
              <a:t>Participant</a:t>
            </a:r>
            <a:r>
              <a:rPr lang="en-US" baseline="0" dirty="0">
                <a:solidFill>
                  <a:schemeClr val="bg1">
                    <a:lumMod val="50000"/>
                  </a:schemeClr>
                </a:solidFill>
              </a:rPr>
              <a:t> </a:t>
            </a:r>
            <a:r>
              <a:rPr lang="en-US" dirty="0">
                <a:solidFill>
                  <a:schemeClr val="bg1">
                    <a:lumMod val="50000"/>
                  </a:schemeClr>
                </a:solidFill>
              </a:rPr>
              <a:t>Domain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Domain</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5B9-43DC-9428-0B0F5860713B}"/>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C5B9-43DC-9428-0B0F5860713B}"/>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C5B9-43DC-9428-0B0F5860713B}"/>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C5B9-43DC-9428-0B0F5860713B}"/>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C5B9-43DC-9428-0B0F5860713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Research</c:v>
                </c:pt>
                <c:pt idx="1">
                  <c:v>Patient Care</c:v>
                </c:pt>
                <c:pt idx="2">
                  <c:v>Payer</c:v>
                </c:pt>
                <c:pt idx="3">
                  <c:v>Standards</c:v>
                </c:pt>
                <c:pt idx="4">
                  <c:v>ACO</c:v>
                </c:pt>
              </c:strCache>
            </c:strRef>
          </c:cat>
          <c:val>
            <c:numRef>
              <c:f>Sheet1!$B$2:$B$6</c:f>
              <c:numCache>
                <c:formatCode>General</c:formatCode>
                <c:ptCount val="5"/>
                <c:pt idx="0">
                  <c:v>5</c:v>
                </c:pt>
                <c:pt idx="1">
                  <c:v>7</c:v>
                </c:pt>
                <c:pt idx="2">
                  <c:v>3</c:v>
                </c:pt>
                <c:pt idx="3">
                  <c:v>2</c:v>
                </c:pt>
                <c:pt idx="4">
                  <c:v>2</c:v>
                </c:pt>
              </c:numCache>
            </c:numRef>
          </c:val>
          <c:extLst>
            <c:ext xmlns:c16="http://schemas.microsoft.com/office/drawing/2014/chart" uri="{C3380CC4-5D6E-409C-BE32-E72D297353CC}">
              <c16:uniqueId val="{00000000-2E4A-41FA-A0D5-56D1899BF88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lumMod val="50000"/>
                  </a:schemeClr>
                </a:solidFill>
              </a:rPr>
              <a:t>Blockchain Content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Blockchain Content</c:v>
                </c:pt>
              </c:strCache>
            </c:strRef>
          </c:tx>
          <c:spPr>
            <a:solidFill>
              <a:schemeClr val="accent1"/>
            </a:solidFill>
            <a:ln>
              <a:noFill/>
            </a:ln>
            <a:effectLst/>
          </c:spPr>
          <c:invertIfNegative val="0"/>
          <c:cat>
            <c:strRef>
              <c:f>Sheet1!$A$2:$A$9</c:f>
              <c:strCache>
                <c:ptCount val="8"/>
                <c:pt idx="0">
                  <c:v>Record Locator</c:v>
                </c:pt>
                <c:pt idx="1">
                  <c:v>Authorization</c:v>
                </c:pt>
                <c:pt idx="2">
                  <c:v>Audit Trail</c:v>
                </c:pt>
                <c:pt idx="3">
                  <c:v>Smart Contracts</c:v>
                </c:pt>
                <c:pt idx="4">
                  <c:v>Patient Demographics</c:v>
                </c:pt>
                <c:pt idx="5">
                  <c:v>No Patient Data</c:v>
                </c:pt>
                <c:pt idx="6">
                  <c:v>Minimal Patient Data</c:v>
                </c:pt>
                <c:pt idx="7">
                  <c:v>Substantial Patient Data</c:v>
                </c:pt>
              </c:strCache>
            </c:strRef>
          </c:cat>
          <c:val>
            <c:numRef>
              <c:f>Sheet1!$B$2:$B$9</c:f>
              <c:numCache>
                <c:formatCode>General</c:formatCode>
                <c:ptCount val="8"/>
                <c:pt idx="0">
                  <c:v>5</c:v>
                </c:pt>
                <c:pt idx="1">
                  <c:v>7</c:v>
                </c:pt>
                <c:pt idx="2">
                  <c:v>1</c:v>
                </c:pt>
                <c:pt idx="3">
                  <c:v>3</c:v>
                </c:pt>
                <c:pt idx="4">
                  <c:v>1</c:v>
                </c:pt>
                <c:pt idx="5">
                  <c:v>6</c:v>
                </c:pt>
                <c:pt idx="6">
                  <c:v>3</c:v>
                </c:pt>
                <c:pt idx="7">
                  <c:v>3</c:v>
                </c:pt>
              </c:numCache>
            </c:numRef>
          </c:val>
          <c:extLst>
            <c:ext xmlns:c16="http://schemas.microsoft.com/office/drawing/2014/chart" uri="{C3380CC4-5D6E-409C-BE32-E72D297353CC}">
              <c16:uniqueId val="{00000000-085D-4A35-97F8-9FF1E446D482}"/>
            </c:ext>
          </c:extLst>
        </c:ser>
        <c:dLbls>
          <c:showLegendKey val="0"/>
          <c:showVal val="0"/>
          <c:showCatName val="0"/>
          <c:showSerName val="0"/>
          <c:showPercent val="0"/>
          <c:showBubbleSize val="0"/>
        </c:dLbls>
        <c:gapWidth val="182"/>
        <c:axId val="1856400176"/>
        <c:axId val="184067249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2"/>
                  </a:solidFill>
                  <a:ln>
                    <a:noFill/>
                  </a:ln>
                  <a:effectLst/>
                </c:spPr>
                <c:invertIfNegative val="0"/>
                <c:cat>
                  <c:strRef>
                    <c:extLst>
                      <c:ext uri="{02D57815-91ED-43cb-92C2-25804820EDAC}">
                        <c15:formulaRef>
                          <c15:sqref>Sheet1!$A$2:$A$9</c15:sqref>
                        </c15:formulaRef>
                      </c:ext>
                    </c:extLst>
                    <c:strCache>
                      <c:ptCount val="8"/>
                      <c:pt idx="0">
                        <c:v>Record Locator</c:v>
                      </c:pt>
                      <c:pt idx="1">
                        <c:v>Authorization</c:v>
                      </c:pt>
                      <c:pt idx="2">
                        <c:v>Audit Trail</c:v>
                      </c:pt>
                      <c:pt idx="3">
                        <c:v>Smart Contracts</c:v>
                      </c:pt>
                      <c:pt idx="4">
                        <c:v>Patient Demographics</c:v>
                      </c:pt>
                      <c:pt idx="5">
                        <c:v>No Patient Data</c:v>
                      </c:pt>
                      <c:pt idx="6">
                        <c:v>Minimal Patient Data</c:v>
                      </c:pt>
                      <c:pt idx="7">
                        <c:v>Substantial Patient Data</c:v>
                      </c:pt>
                    </c:strCache>
                  </c:strRef>
                </c:cat>
                <c:val>
                  <c:numRef>
                    <c:extLst>
                      <c:ext uri="{02D57815-91ED-43cb-92C2-25804820EDAC}">
                        <c15:formulaRef>
                          <c15:sqref>Sheet1!$C$2:$C$9</c15:sqref>
                        </c15:formulaRef>
                      </c:ext>
                    </c:extLst>
                    <c:numCache>
                      <c:formatCode>General</c:formatCode>
                      <c:ptCount val="8"/>
                    </c:numCache>
                  </c:numRef>
                </c:val>
                <c:extLst>
                  <c:ext xmlns:c16="http://schemas.microsoft.com/office/drawing/2014/chart" uri="{C3380CC4-5D6E-409C-BE32-E72D297353CC}">
                    <c16:uniqueId val="{00000001-085D-4A35-97F8-9FF1E446D48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Sheet1!$A$2:$A$9</c15:sqref>
                        </c15:formulaRef>
                      </c:ext>
                    </c:extLst>
                    <c:strCache>
                      <c:ptCount val="8"/>
                      <c:pt idx="0">
                        <c:v>Record Locator</c:v>
                      </c:pt>
                      <c:pt idx="1">
                        <c:v>Authorization</c:v>
                      </c:pt>
                      <c:pt idx="2">
                        <c:v>Audit Trail</c:v>
                      </c:pt>
                      <c:pt idx="3">
                        <c:v>Smart Contracts</c:v>
                      </c:pt>
                      <c:pt idx="4">
                        <c:v>Patient Demographics</c:v>
                      </c:pt>
                      <c:pt idx="5">
                        <c:v>No Patient Data</c:v>
                      </c:pt>
                      <c:pt idx="6">
                        <c:v>Minimal Patient Data</c:v>
                      </c:pt>
                      <c:pt idx="7">
                        <c:v>Substantial Patient Data</c:v>
                      </c:pt>
                    </c:strCache>
                  </c:strRef>
                </c:cat>
                <c:val>
                  <c:numRef>
                    <c:extLst xmlns:c15="http://schemas.microsoft.com/office/drawing/2012/chart">
                      <c:ext xmlns:c15="http://schemas.microsoft.com/office/drawing/2012/chart" uri="{02D57815-91ED-43cb-92C2-25804820EDAC}">
                        <c15:formulaRef>
                          <c15:sqref>Sheet1!$D$2:$D$9</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2-085D-4A35-97F8-9FF1E446D482}"/>
                  </c:ext>
                </c:extLst>
              </c15:ser>
            </c15:filteredBarSeries>
          </c:ext>
        </c:extLst>
      </c:barChart>
      <c:catAx>
        <c:axId val="185640017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40672496"/>
        <c:crosses val="autoZero"/>
        <c:auto val="1"/>
        <c:lblAlgn val="ctr"/>
        <c:lblOffset val="100"/>
        <c:noMultiLvlLbl val="0"/>
      </c:catAx>
      <c:valAx>
        <c:axId val="1840672496"/>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56400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7F915-0847-410A-AE94-66EF57E9F97F}"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605414-22B5-420A-A900-0F98F12BC69A}" type="slidenum">
              <a:rPr lang="en-US" smtClean="0"/>
              <a:t>‹#›</a:t>
            </a:fld>
            <a:endParaRPr lang="en-US"/>
          </a:p>
        </p:txBody>
      </p:sp>
    </p:spTree>
    <p:extLst>
      <p:ext uri="{BB962C8B-B14F-4D97-AF65-F5344CB8AC3E}">
        <p14:creationId xmlns:p14="http://schemas.microsoft.com/office/powerpoint/2010/main" val="273681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05414-22B5-420A-A900-0F98F12BC69A}" type="slidenum">
              <a:rPr lang="en-US" smtClean="0"/>
              <a:t>4</a:t>
            </a:fld>
            <a:endParaRPr lang="en-US"/>
          </a:p>
        </p:txBody>
      </p:sp>
    </p:spTree>
    <p:extLst>
      <p:ext uri="{BB962C8B-B14F-4D97-AF65-F5344CB8AC3E}">
        <p14:creationId xmlns:p14="http://schemas.microsoft.com/office/powerpoint/2010/main" val="2674585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05414-22B5-420A-A900-0F98F12BC69A}" type="slidenum">
              <a:rPr lang="en-US" smtClean="0"/>
              <a:t>18</a:t>
            </a:fld>
            <a:endParaRPr lang="en-US"/>
          </a:p>
        </p:txBody>
      </p:sp>
    </p:spTree>
    <p:extLst>
      <p:ext uri="{BB962C8B-B14F-4D97-AF65-F5344CB8AC3E}">
        <p14:creationId xmlns:p14="http://schemas.microsoft.com/office/powerpoint/2010/main" val="2174144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this helps the little guys….</a:t>
            </a:r>
          </a:p>
        </p:txBody>
      </p:sp>
      <p:sp>
        <p:nvSpPr>
          <p:cNvPr id="4" name="Slide Number Placeholder 3"/>
          <p:cNvSpPr>
            <a:spLocks noGrp="1"/>
          </p:cNvSpPr>
          <p:nvPr>
            <p:ph type="sldNum" sz="quarter" idx="10"/>
          </p:nvPr>
        </p:nvSpPr>
        <p:spPr/>
        <p:txBody>
          <a:bodyPr/>
          <a:lstStyle/>
          <a:p>
            <a:fld id="{F2605414-22B5-420A-A900-0F98F12BC69A}" type="slidenum">
              <a:rPr lang="en-US" smtClean="0"/>
              <a:t>20</a:t>
            </a:fld>
            <a:endParaRPr lang="en-US"/>
          </a:p>
        </p:txBody>
      </p:sp>
    </p:spTree>
    <p:extLst>
      <p:ext uri="{BB962C8B-B14F-4D97-AF65-F5344CB8AC3E}">
        <p14:creationId xmlns:p14="http://schemas.microsoft.com/office/powerpoint/2010/main" val="22551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05414-22B5-420A-A900-0F98F12BC69A}" type="slidenum">
              <a:rPr lang="en-US" smtClean="0"/>
              <a:t>36</a:t>
            </a:fld>
            <a:endParaRPr lang="en-US"/>
          </a:p>
        </p:txBody>
      </p:sp>
    </p:spTree>
    <p:extLst>
      <p:ext uri="{BB962C8B-B14F-4D97-AF65-F5344CB8AC3E}">
        <p14:creationId xmlns:p14="http://schemas.microsoft.com/office/powerpoint/2010/main" val="231851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05414-22B5-420A-A900-0F98F12BC69A}" type="slidenum">
              <a:rPr lang="en-US" smtClean="0"/>
              <a:t>5</a:t>
            </a:fld>
            <a:endParaRPr lang="en-US"/>
          </a:p>
        </p:txBody>
      </p:sp>
    </p:spTree>
    <p:extLst>
      <p:ext uri="{BB962C8B-B14F-4D97-AF65-F5344CB8AC3E}">
        <p14:creationId xmlns:p14="http://schemas.microsoft.com/office/powerpoint/2010/main" val="78420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05414-22B5-420A-A900-0F98F12BC69A}" type="slidenum">
              <a:rPr lang="en-US" smtClean="0"/>
              <a:t>6</a:t>
            </a:fld>
            <a:endParaRPr lang="en-US"/>
          </a:p>
        </p:txBody>
      </p:sp>
    </p:spTree>
    <p:extLst>
      <p:ext uri="{BB962C8B-B14F-4D97-AF65-F5344CB8AC3E}">
        <p14:creationId xmlns:p14="http://schemas.microsoft.com/office/powerpoint/2010/main" val="1640263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05414-22B5-420A-A900-0F98F12BC69A}" type="slidenum">
              <a:rPr lang="en-US" smtClean="0"/>
              <a:t>7</a:t>
            </a:fld>
            <a:endParaRPr lang="en-US"/>
          </a:p>
        </p:txBody>
      </p:sp>
    </p:spTree>
    <p:extLst>
      <p:ext uri="{BB962C8B-B14F-4D97-AF65-F5344CB8AC3E}">
        <p14:creationId xmlns:p14="http://schemas.microsoft.com/office/powerpoint/2010/main" val="36375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05414-22B5-420A-A900-0F98F12BC69A}" type="slidenum">
              <a:rPr lang="en-US" smtClean="0"/>
              <a:t>13</a:t>
            </a:fld>
            <a:endParaRPr lang="en-US"/>
          </a:p>
        </p:txBody>
      </p:sp>
    </p:spTree>
    <p:extLst>
      <p:ext uri="{BB962C8B-B14F-4D97-AF65-F5344CB8AC3E}">
        <p14:creationId xmlns:p14="http://schemas.microsoft.com/office/powerpoint/2010/main" val="4288671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05414-22B5-420A-A900-0F98F12BC69A}" type="slidenum">
              <a:rPr lang="en-US" smtClean="0"/>
              <a:t>14</a:t>
            </a:fld>
            <a:endParaRPr lang="en-US"/>
          </a:p>
        </p:txBody>
      </p:sp>
    </p:spTree>
    <p:extLst>
      <p:ext uri="{BB962C8B-B14F-4D97-AF65-F5344CB8AC3E}">
        <p14:creationId xmlns:p14="http://schemas.microsoft.com/office/powerpoint/2010/main" val="175552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05414-22B5-420A-A900-0F98F12BC69A}" type="slidenum">
              <a:rPr lang="en-US" smtClean="0"/>
              <a:t>15</a:t>
            </a:fld>
            <a:endParaRPr lang="en-US"/>
          </a:p>
        </p:txBody>
      </p:sp>
    </p:spTree>
    <p:extLst>
      <p:ext uri="{BB962C8B-B14F-4D97-AF65-F5344CB8AC3E}">
        <p14:creationId xmlns:p14="http://schemas.microsoft.com/office/powerpoint/2010/main" val="1529448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05414-22B5-420A-A900-0F98F12BC69A}" type="slidenum">
              <a:rPr lang="en-US" smtClean="0"/>
              <a:t>16</a:t>
            </a:fld>
            <a:endParaRPr lang="en-US"/>
          </a:p>
        </p:txBody>
      </p:sp>
    </p:spTree>
    <p:extLst>
      <p:ext uri="{BB962C8B-B14F-4D97-AF65-F5344CB8AC3E}">
        <p14:creationId xmlns:p14="http://schemas.microsoft.com/office/powerpoint/2010/main" val="1633761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05414-22B5-420A-A900-0F98F12BC69A}" type="slidenum">
              <a:rPr lang="en-US" smtClean="0"/>
              <a:t>17</a:t>
            </a:fld>
            <a:endParaRPr lang="en-US"/>
          </a:p>
        </p:txBody>
      </p:sp>
    </p:spTree>
    <p:extLst>
      <p:ext uri="{BB962C8B-B14F-4D97-AF65-F5344CB8AC3E}">
        <p14:creationId xmlns:p14="http://schemas.microsoft.com/office/powerpoint/2010/main" val="2346327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1"/>
          <p:cNvSpPr>
            <a:spLocks noGrp="1"/>
          </p:cNvSpPr>
          <p:nvPr>
            <p:ph type="ctrTitle"/>
          </p:nvPr>
        </p:nvSpPr>
        <p:spPr>
          <a:xfrm>
            <a:off x="342900" y="2638003"/>
            <a:ext cx="9144000" cy="471556"/>
          </a:xfrm>
          <a:prstGeom prst="rect">
            <a:avLst/>
          </a:prstGeom>
        </p:spPr>
        <p:txBody>
          <a:bodyPr>
            <a:normAutofit fontScale="90000"/>
          </a:bodyPr>
          <a:lstStyle/>
          <a:p>
            <a:pPr algn="l"/>
            <a:r>
              <a:rPr lang="en-US" dirty="0">
                <a:solidFill>
                  <a:srgbClr val="217AA0"/>
                </a:solidFill>
              </a:rPr>
              <a:t>Presentation Title</a:t>
            </a:r>
          </a:p>
        </p:txBody>
      </p:sp>
      <p:sp>
        <p:nvSpPr>
          <p:cNvPr id="11" name="Subtitle 2"/>
          <p:cNvSpPr>
            <a:spLocks noGrp="1"/>
          </p:cNvSpPr>
          <p:nvPr>
            <p:ph type="subTitle" idx="4294967295"/>
          </p:nvPr>
        </p:nvSpPr>
        <p:spPr>
          <a:xfrm>
            <a:off x="342900" y="3109559"/>
            <a:ext cx="9144000" cy="685655"/>
          </a:xfrm>
          <a:prstGeom prst="rect">
            <a:avLst/>
          </a:prstGeom>
        </p:spPr>
        <p:txBody>
          <a:bodyPr/>
          <a:lstStyle/>
          <a:p>
            <a:pPr marL="0" indent="0">
              <a:buNone/>
            </a:pPr>
            <a:r>
              <a:rPr lang="en-US" dirty="0">
                <a:solidFill>
                  <a:schemeClr val="tx1"/>
                </a:solidFill>
              </a:rPr>
              <a:t>Supporting text here</a:t>
            </a:r>
          </a:p>
        </p:txBody>
      </p:sp>
    </p:spTree>
    <p:extLst>
      <p:ext uri="{BB962C8B-B14F-4D97-AF65-F5344CB8AC3E}">
        <p14:creationId xmlns:p14="http://schemas.microsoft.com/office/powerpoint/2010/main" val="275269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Sub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235913" y="2823634"/>
            <a:ext cx="8646389" cy="661940"/>
          </a:xfrm>
          <a:prstGeom prst="rect">
            <a:avLst/>
          </a:prstGeom>
        </p:spPr>
        <p:txBody>
          <a:bodyPr lIns="0" rIns="0" anchor="t">
            <a:normAutofit/>
          </a:bodyPr>
          <a:lstStyle>
            <a:lvl1pPr algn="ctr">
              <a:lnSpc>
                <a:spcPct val="80000"/>
              </a:lnSpc>
              <a:spcBef>
                <a:spcPts val="0"/>
              </a:spcBef>
              <a:spcAft>
                <a:spcPts val="0"/>
              </a:spcAft>
              <a:defRPr sz="3600" baseline="0">
                <a:solidFill>
                  <a:srgbClr val="217AA0"/>
                </a:solidFill>
              </a:defRPr>
            </a:lvl1pPr>
          </a:lstStyle>
          <a:p>
            <a:r>
              <a:rPr lang="en-US" dirty="0"/>
              <a:t>Place slide title here</a:t>
            </a:r>
          </a:p>
        </p:txBody>
      </p:sp>
      <p:sp>
        <p:nvSpPr>
          <p:cNvPr id="3" name="Subtitle 2"/>
          <p:cNvSpPr>
            <a:spLocks noGrp="1"/>
          </p:cNvSpPr>
          <p:nvPr>
            <p:ph type="subTitle" idx="1"/>
          </p:nvPr>
        </p:nvSpPr>
        <p:spPr>
          <a:xfrm>
            <a:off x="235912" y="3601028"/>
            <a:ext cx="8646389" cy="1131454"/>
          </a:xfrm>
          <a:prstGeom prst="rect">
            <a:avLst/>
          </a:prstGeom>
        </p:spPr>
        <p:txBody>
          <a:bodyPr lIns="0" rIns="0" anchor="t">
            <a:normAutofit/>
          </a:bodyPr>
          <a:lstStyle>
            <a:lvl1pPr marL="0" indent="0" algn="ctr">
              <a:buNone/>
              <a:defRPr sz="1800" b="0"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ub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9255" y="1439334"/>
            <a:ext cx="8151090" cy="661940"/>
          </a:xfrm>
          <a:prstGeom prst="rect">
            <a:avLst/>
          </a:prstGeom>
        </p:spPr>
        <p:txBody>
          <a:bodyPr lIns="0" rIns="0" anchor="t">
            <a:normAutofit/>
          </a:bodyPr>
          <a:lstStyle>
            <a:lvl1pPr>
              <a:lnSpc>
                <a:spcPct val="80000"/>
              </a:lnSpc>
              <a:spcBef>
                <a:spcPts val="0"/>
              </a:spcBef>
              <a:spcAft>
                <a:spcPts val="0"/>
              </a:spcAft>
              <a:defRPr sz="3600" baseline="0">
                <a:solidFill>
                  <a:srgbClr val="217AA0"/>
                </a:solidFill>
              </a:defRPr>
            </a:lvl1pPr>
          </a:lstStyle>
          <a:p>
            <a:r>
              <a:rPr lang="en-US" dirty="0"/>
              <a:t>Place slide title here</a:t>
            </a:r>
          </a:p>
        </p:txBody>
      </p:sp>
      <p:sp>
        <p:nvSpPr>
          <p:cNvPr id="3" name="Subtitle 2"/>
          <p:cNvSpPr>
            <a:spLocks noGrp="1"/>
          </p:cNvSpPr>
          <p:nvPr>
            <p:ph type="subTitle" idx="1"/>
          </p:nvPr>
        </p:nvSpPr>
        <p:spPr>
          <a:xfrm>
            <a:off x="359254" y="2216728"/>
            <a:ext cx="8151090" cy="1131454"/>
          </a:xfrm>
          <a:prstGeom prst="rect">
            <a:avLst/>
          </a:prstGeom>
        </p:spPr>
        <p:txBody>
          <a:bodyPr lIns="0" rIns="0" anchor="t">
            <a:normAutofit/>
          </a:bodyPr>
          <a:lstStyle>
            <a:lvl1pPr marL="0" indent="0" algn="l">
              <a:buNone/>
              <a:defRPr sz="1200" b="0" i="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2865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5819" y="1082387"/>
            <a:ext cx="7289030" cy="603250"/>
          </a:xfrm>
          <a:prstGeom prst="rect">
            <a:avLst/>
          </a:prstGeom>
        </p:spPr>
        <p:txBody>
          <a:bodyPr/>
          <a:lstStyle>
            <a:lvl1pPr>
              <a:defRPr>
                <a:solidFill>
                  <a:srgbClr val="217AA0"/>
                </a:solidFill>
              </a:defRPr>
            </a:lvl1pPr>
          </a:lstStyle>
          <a:p>
            <a:r>
              <a:rPr lang="en-US" dirty="0"/>
              <a:t>Click to edit Master title style</a:t>
            </a:r>
          </a:p>
        </p:txBody>
      </p:sp>
      <p:sp>
        <p:nvSpPr>
          <p:cNvPr id="3" name="Content Placeholder 2"/>
          <p:cNvSpPr>
            <a:spLocks noGrp="1"/>
          </p:cNvSpPr>
          <p:nvPr>
            <p:ph idx="1"/>
          </p:nvPr>
        </p:nvSpPr>
        <p:spPr>
          <a:xfrm>
            <a:off x="715818" y="1685637"/>
            <a:ext cx="7289031" cy="2609273"/>
          </a:xfrm>
          <a:prstGeom prst="rect">
            <a:avLst/>
          </a:prstGeom>
        </p:spPr>
        <p:txBody>
          <a:bodyPr/>
          <a:lstStyle>
            <a:lvl1pPr marL="192024" indent="-192024">
              <a:lnSpc>
                <a:spcPct val="80000"/>
              </a:lnSpc>
              <a:defRPr>
                <a:solidFill>
                  <a:schemeClr val="tx1"/>
                </a:solidFill>
              </a:defRPr>
            </a:lvl1pPr>
            <a:lvl2pPr>
              <a:lnSpc>
                <a:spcPct val="80000"/>
              </a:lnSpc>
              <a:defRPr>
                <a:solidFill>
                  <a:schemeClr val="tx1"/>
                </a:solidFill>
              </a:defRPr>
            </a:lvl2pPr>
            <a:lvl3pPr>
              <a:lnSpc>
                <a:spcPct val="80000"/>
              </a:lnSpc>
              <a:defRPr>
                <a:solidFill>
                  <a:schemeClr val="tx1"/>
                </a:solidFill>
              </a:defRPr>
            </a:lvl3pPr>
            <a:lvl4pPr>
              <a:lnSpc>
                <a:spcPct val="80000"/>
              </a:lnSpc>
              <a:defRPr>
                <a:solidFill>
                  <a:schemeClr val="tx1"/>
                </a:solidFill>
              </a:defRPr>
            </a:lvl4pPr>
            <a:lvl5pPr>
              <a:lnSpc>
                <a:spcPct val="80000"/>
              </a:lnSpc>
              <a:defRPr>
                <a:solidFill>
                  <a:schemeClr val="tx1"/>
                </a:solidFill>
              </a:defRPr>
            </a:lvl5pPr>
          </a:lstStyle>
          <a:p>
            <a:pPr lvl="0"/>
            <a:r>
              <a:rPr lang="en-US" dirty="0"/>
              <a:t>Click to edit Master</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075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3755" y="830787"/>
            <a:ext cx="7955588" cy="857250"/>
          </a:xfrm>
          <a:prstGeom prst="rect">
            <a:avLst/>
          </a:prstGeom>
        </p:spPr>
        <p:txBody>
          <a:bodyPr/>
          <a:lstStyle>
            <a:lvl1pPr>
              <a:defRPr>
                <a:solidFill>
                  <a:srgbClr val="217AA0"/>
                </a:solidFill>
              </a:defRPr>
            </a:lvl1pPr>
          </a:lstStyle>
          <a:p>
            <a:r>
              <a:rPr lang="en-US" dirty="0"/>
              <a:t>Click to edit Master title style</a:t>
            </a:r>
          </a:p>
        </p:txBody>
      </p:sp>
      <p:sp>
        <p:nvSpPr>
          <p:cNvPr id="4" name="Content Placeholder 3"/>
          <p:cNvSpPr>
            <a:spLocks noGrp="1"/>
          </p:cNvSpPr>
          <p:nvPr>
            <p:ph sz="half" idx="2"/>
          </p:nvPr>
        </p:nvSpPr>
        <p:spPr>
          <a:xfrm>
            <a:off x="343755" y="1688037"/>
            <a:ext cx="3766176" cy="2978727"/>
          </a:xfrm>
          <a:prstGeom prst="rect">
            <a:avLst/>
          </a:prstGeom>
        </p:spPr>
        <p:txBody>
          <a:bodyPr>
            <a:normAutofit/>
          </a:bodyPr>
          <a:lstStyle>
            <a:lvl1pPr marL="192024" indent="-192024">
              <a:lnSpc>
                <a:spcPct val="90000"/>
              </a:lnSpc>
              <a:defRPr sz="1600">
                <a:solidFill>
                  <a:schemeClr val="tx1"/>
                </a:solidFill>
              </a:defRPr>
            </a:lvl1pPr>
            <a:lvl2pPr>
              <a:lnSpc>
                <a:spcPct val="80000"/>
              </a:lnSpc>
              <a:defRPr sz="1600">
                <a:solidFill>
                  <a:schemeClr val="tx1"/>
                </a:solidFill>
              </a:defRPr>
            </a:lvl2pPr>
            <a:lvl3pPr>
              <a:lnSpc>
                <a:spcPct val="80000"/>
              </a:lnSpc>
              <a:defRPr sz="1600">
                <a:solidFill>
                  <a:schemeClr val="tx1"/>
                </a:solidFill>
              </a:defRPr>
            </a:lvl3pPr>
            <a:lvl4pPr>
              <a:lnSpc>
                <a:spcPct val="80000"/>
              </a:lnSpc>
              <a:defRPr sz="1600">
                <a:solidFill>
                  <a:schemeClr val="tx1"/>
                </a:solidFill>
              </a:defRPr>
            </a:lvl4pPr>
            <a:lvl5pPr>
              <a:lnSpc>
                <a:spcPct val="80000"/>
              </a:lnSpc>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257569" y="1688037"/>
            <a:ext cx="4041775" cy="2978727"/>
          </a:xfrm>
          <a:prstGeom prst="rect">
            <a:avLst/>
          </a:prstGeom>
        </p:spPr>
        <p:txBody>
          <a:bodyPr>
            <a:normAutofit/>
          </a:bodyPr>
          <a:lstStyle>
            <a:lvl1pPr marL="192024" indent="-192024">
              <a:lnSpc>
                <a:spcPct val="80000"/>
              </a:lnSpc>
              <a:defRPr sz="1600">
                <a:solidFill>
                  <a:schemeClr val="tx1"/>
                </a:solidFill>
              </a:defRPr>
            </a:lvl1pPr>
            <a:lvl2pPr>
              <a:lnSpc>
                <a:spcPct val="80000"/>
              </a:lnSpc>
              <a:defRPr sz="1600">
                <a:solidFill>
                  <a:schemeClr val="tx1"/>
                </a:solidFill>
              </a:defRPr>
            </a:lvl2pPr>
            <a:lvl3pPr>
              <a:lnSpc>
                <a:spcPct val="80000"/>
              </a:lnSpc>
              <a:defRPr sz="1600">
                <a:solidFill>
                  <a:schemeClr val="tx1"/>
                </a:solidFill>
              </a:defRPr>
            </a:lvl3pPr>
            <a:lvl4pPr>
              <a:lnSpc>
                <a:spcPct val="80000"/>
              </a:lnSpc>
              <a:defRPr sz="1600">
                <a:solidFill>
                  <a:schemeClr val="tx1"/>
                </a:solidFill>
              </a:defRPr>
            </a:lvl4pPr>
            <a:lvl5pPr>
              <a:lnSpc>
                <a:spcPct val="80000"/>
              </a:lnSpc>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407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1503" y="979702"/>
            <a:ext cx="2734302" cy="871538"/>
          </a:xfrm>
          <a:prstGeom prst="rect">
            <a:avLst/>
          </a:prstGeom>
        </p:spPr>
        <p:txBody>
          <a:bodyPr anchor="t"/>
          <a:lstStyle>
            <a:lvl1pPr algn="l">
              <a:lnSpc>
                <a:spcPct val="80000"/>
              </a:lnSpc>
              <a:defRPr sz="2000" b="1">
                <a:solidFill>
                  <a:srgbClr val="217AA0"/>
                </a:solidFill>
              </a:defRPr>
            </a:lvl1pPr>
          </a:lstStyle>
          <a:p>
            <a:r>
              <a:rPr lang="en-US" dirty="0"/>
              <a:t>Click to edit Master title style</a:t>
            </a:r>
          </a:p>
        </p:txBody>
      </p:sp>
      <p:sp>
        <p:nvSpPr>
          <p:cNvPr id="3" name="Content Placeholder 2"/>
          <p:cNvSpPr>
            <a:spLocks noGrp="1"/>
          </p:cNvSpPr>
          <p:nvPr>
            <p:ph idx="1"/>
          </p:nvPr>
        </p:nvSpPr>
        <p:spPr>
          <a:xfrm>
            <a:off x="3195341" y="979704"/>
            <a:ext cx="5111750" cy="3646540"/>
          </a:xfrm>
          <a:prstGeom prst="rect">
            <a:avLst/>
          </a:prstGeom>
        </p:spPr>
        <p:txBody>
          <a:bodyPr>
            <a:normAutofit/>
          </a:bodyPr>
          <a:lstStyle>
            <a:lvl1pPr marL="192024" indent="-192024">
              <a:lnSpc>
                <a:spcPct val="80000"/>
              </a:lnSpc>
              <a:defRPr sz="1800">
                <a:solidFill>
                  <a:schemeClr val="tx1"/>
                </a:solidFill>
              </a:defRPr>
            </a:lvl1pPr>
            <a:lvl2pPr>
              <a:lnSpc>
                <a:spcPct val="80000"/>
              </a:lnSpc>
              <a:defRPr sz="1800">
                <a:solidFill>
                  <a:schemeClr val="tx1"/>
                </a:solidFill>
              </a:defRPr>
            </a:lvl2pPr>
            <a:lvl3pPr>
              <a:lnSpc>
                <a:spcPct val="80000"/>
              </a:lnSpc>
              <a:defRPr sz="1800">
                <a:solidFill>
                  <a:schemeClr val="tx1"/>
                </a:solidFill>
              </a:defRPr>
            </a:lvl3pPr>
            <a:lvl4pPr>
              <a:lnSpc>
                <a:spcPct val="80000"/>
              </a:lnSpc>
              <a:defRPr sz="1800">
                <a:solidFill>
                  <a:schemeClr val="tx1"/>
                </a:solidFill>
              </a:defRPr>
            </a:lvl4pPr>
            <a:lvl5pPr>
              <a:lnSpc>
                <a:spcPct val="80000"/>
              </a:lnSpc>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51503" y="1851241"/>
            <a:ext cx="2734302" cy="2775003"/>
          </a:xfrm>
          <a:prstGeom prst="rect">
            <a:avLst/>
          </a:prstGeom>
        </p:spPr>
        <p:txBody>
          <a:bodyPr/>
          <a:lstStyle>
            <a:lvl1pPr marL="192024" indent="-192024">
              <a:lnSpc>
                <a:spcPct val="80000"/>
              </a:lnSpc>
              <a:buFont typeface="Arial"/>
              <a:buChar char="•"/>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8214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3753" y="3395620"/>
            <a:ext cx="7673879" cy="368198"/>
          </a:xfrm>
          <a:prstGeom prst="rect">
            <a:avLst/>
          </a:prstGeom>
        </p:spPr>
        <p:txBody>
          <a:bodyPr anchor="b"/>
          <a:lstStyle>
            <a:lvl1pPr algn="l">
              <a:defRPr sz="2000" b="1">
                <a:solidFill>
                  <a:srgbClr val="217AA0"/>
                </a:solidFill>
              </a:defRPr>
            </a:lvl1pPr>
          </a:lstStyle>
          <a:p>
            <a:r>
              <a:rPr lang="en-US" dirty="0"/>
              <a:t>Click to edit Master title style</a:t>
            </a:r>
          </a:p>
        </p:txBody>
      </p:sp>
      <p:sp>
        <p:nvSpPr>
          <p:cNvPr id="3" name="Picture Placeholder 2"/>
          <p:cNvSpPr>
            <a:spLocks noGrp="1"/>
          </p:cNvSpPr>
          <p:nvPr>
            <p:ph type="pic" idx="1"/>
          </p:nvPr>
        </p:nvSpPr>
        <p:spPr>
          <a:xfrm>
            <a:off x="0" y="0"/>
            <a:ext cx="9144000" cy="33879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43753" y="3763818"/>
            <a:ext cx="7673879" cy="577274"/>
          </a:xfrm>
          <a:prstGeom prst="rect">
            <a:avLst/>
          </a:prstGeom>
        </p:spPr>
        <p:txBody>
          <a:bodyPr/>
          <a:lstStyle>
            <a:lvl1pPr marL="0" indent="0">
              <a:lnSpc>
                <a:spcPct val="8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3592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36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28650" y="19936"/>
            <a:ext cx="6975322" cy="994172"/>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lt1"/>
              </a:buClr>
              <a:buFont typeface="Calibri"/>
              <a:buNone/>
              <a:defRPr sz="3300" b="1" i="0" u="none" strike="noStrike" cap="none">
                <a:solidFill>
                  <a:schemeClr val="lt1"/>
                </a:solidFill>
                <a:latin typeface="Calibri"/>
                <a:ea typeface="Calibri"/>
                <a:cs typeface="Calibri"/>
                <a:sym typeface="Calibri"/>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
        <p:nvSpPr>
          <p:cNvPr id="80" name="Shape 80"/>
          <p:cNvSpPr txBox="1">
            <a:spLocks noGrp="1"/>
          </p:cNvSpPr>
          <p:nvPr>
            <p:ph type="sldNum" idx="12"/>
          </p:nvPr>
        </p:nvSpPr>
        <p:spPr>
          <a:xfrm>
            <a:off x="6457950" y="4767262"/>
            <a:ext cx="2057399" cy="273843"/>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900" b="1">
                <a:solidFill>
                  <a:schemeClr val="lt1"/>
                </a:solidFill>
                <a:latin typeface="Calibri"/>
                <a:ea typeface="Calibri"/>
                <a:cs typeface="Calibri"/>
                <a:sym typeface="Calibri"/>
              </a:rPr>
              <a:t>‹#›</a:t>
            </a:fld>
            <a:endParaRPr lang="en" sz="9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1339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939902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50" r:id="rId4"/>
    <p:sldLayoutId id="2147483653" r:id="rId5"/>
    <p:sldLayoutId id="2147483656" r:id="rId6"/>
    <p:sldLayoutId id="2147483657" r:id="rId7"/>
    <p:sldLayoutId id="2147483655" r:id="rId8"/>
    <p:sldLayoutId id="2147483660" r:id="rId9"/>
  </p:sldLayoutIdLst>
  <p:txStyles>
    <p:titleStyle>
      <a:lvl1pPr algn="l" defTabSz="457200" rtl="0" eaLnBrk="1" latinLnBrk="0" hangingPunct="1">
        <a:spcBef>
          <a:spcPct val="0"/>
        </a:spcBef>
        <a:buNone/>
        <a:defRPr sz="2800" b="1" i="0" kern="1200">
          <a:solidFill>
            <a:srgbClr val="792D65"/>
          </a:solidFill>
          <a:latin typeface="Verdana"/>
          <a:ea typeface="+mj-ea"/>
          <a:cs typeface="Verdana"/>
        </a:defRPr>
      </a:lvl1pPr>
    </p:titleStyle>
    <p:bodyStyle>
      <a:lvl1pPr marL="192024" indent="-192024"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1pPr>
      <a:lvl2pPr marL="742950" indent="-28575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2pPr>
      <a:lvl3pPr marL="11430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velatura.org/patient-generator/"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bit.ly/rcblockchain"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6" Type="http://schemas.openxmlformats.org/officeDocument/2006/relationships/image" Target="../media/image19.jp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278007" y="2343036"/>
            <a:ext cx="4801337" cy="1379458"/>
          </a:xfrm>
          <a:prstGeom prst="rect">
            <a:avLst/>
          </a:prstGeom>
        </p:spPr>
        <p:txBody>
          <a:bodyPr>
            <a:normAutofit fontScale="90000"/>
          </a:bodyPr>
          <a:lstStyle/>
          <a:p>
            <a:pPr algn="l"/>
            <a:r>
              <a:rPr lang="en-US" dirty="0">
                <a:solidFill>
                  <a:srgbClr val="217AA0"/>
                </a:solidFill>
              </a:rPr>
              <a:t>IHE’s Plug-a-thon Dispels New Health Technology Hype vs Value  </a:t>
            </a:r>
          </a:p>
        </p:txBody>
      </p:sp>
    </p:spTree>
    <p:extLst>
      <p:ext uri="{BB962C8B-B14F-4D97-AF65-F5344CB8AC3E}">
        <p14:creationId xmlns:p14="http://schemas.microsoft.com/office/powerpoint/2010/main" val="164963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755" y="997042"/>
            <a:ext cx="7955588" cy="857250"/>
          </a:xfrm>
        </p:spPr>
        <p:txBody>
          <a:bodyPr/>
          <a:lstStyle/>
          <a:p>
            <a:r>
              <a:rPr lang="en-US" dirty="0"/>
              <a:t>New Jersey Innovation Institute</a:t>
            </a:r>
          </a:p>
        </p:txBody>
      </p:sp>
      <p:sp>
        <p:nvSpPr>
          <p:cNvPr id="7" name="Content Placeholder 6"/>
          <p:cNvSpPr>
            <a:spLocks noGrp="1"/>
          </p:cNvSpPr>
          <p:nvPr>
            <p:ph sz="half" idx="2"/>
          </p:nvPr>
        </p:nvSpPr>
        <p:spPr>
          <a:xfrm>
            <a:off x="197963" y="1702040"/>
            <a:ext cx="4760381" cy="2978727"/>
          </a:xfrm>
        </p:spPr>
        <p:txBody>
          <a:bodyPr>
            <a:normAutofit/>
          </a:bodyPr>
          <a:lstStyle/>
          <a:p>
            <a:r>
              <a:rPr lang="en-US" sz="2000" dirty="0">
                <a:solidFill>
                  <a:schemeClr val="bg1">
                    <a:lumMod val="50000"/>
                  </a:schemeClr>
                </a:solidFill>
              </a:rPr>
              <a:t>A wholly owned not for profit division of the New Jersey Institute of Technology</a:t>
            </a:r>
          </a:p>
          <a:p>
            <a:r>
              <a:rPr lang="en-US" sz="2000" dirty="0">
                <a:solidFill>
                  <a:schemeClr val="bg1">
                    <a:lumMod val="50000"/>
                  </a:schemeClr>
                </a:solidFill>
              </a:rPr>
              <a:t>State Designated Entity for Health IT Interoperability</a:t>
            </a:r>
          </a:p>
          <a:p>
            <a:r>
              <a:rPr lang="en-US" sz="2000" dirty="0">
                <a:solidFill>
                  <a:schemeClr val="bg1">
                    <a:lumMod val="50000"/>
                  </a:schemeClr>
                </a:solidFill>
              </a:rPr>
              <a:t>Manager of the New Jersey Health Information Network (NJHIN)</a:t>
            </a:r>
          </a:p>
          <a:p>
            <a:r>
              <a:rPr lang="en-US" sz="2000" dirty="0">
                <a:solidFill>
                  <a:schemeClr val="bg1">
                    <a:lumMod val="50000"/>
                  </a:schemeClr>
                </a:solidFill>
              </a:rPr>
              <a:t>CMS Certified Data Registry (300+ measures)</a:t>
            </a:r>
          </a:p>
        </p:txBody>
      </p:sp>
      <p:pic>
        <p:nvPicPr>
          <p:cNvPr id="4" name="Picture 3"/>
          <p:cNvPicPr>
            <a:picLocks noChangeAspect="1"/>
          </p:cNvPicPr>
          <p:nvPr/>
        </p:nvPicPr>
        <p:blipFill>
          <a:blip r:embed="rId2"/>
          <a:stretch>
            <a:fillRect/>
          </a:stretch>
        </p:blipFill>
        <p:spPr>
          <a:xfrm>
            <a:off x="5138526" y="1702040"/>
            <a:ext cx="3298222" cy="1475360"/>
          </a:xfrm>
          <a:prstGeom prst="rect">
            <a:avLst/>
          </a:prstGeom>
        </p:spPr>
      </p:pic>
      <p:pic>
        <p:nvPicPr>
          <p:cNvPr id="11" name="Picture 10"/>
          <p:cNvPicPr>
            <a:picLocks noChangeAspect="1"/>
          </p:cNvPicPr>
          <p:nvPr/>
        </p:nvPicPr>
        <p:blipFill>
          <a:blip r:embed="rId3"/>
          <a:stretch>
            <a:fillRect/>
          </a:stretch>
        </p:blipFill>
        <p:spPr>
          <a:xfrm>
            <a:off x="6217070" y="3374359"/>
            <a:ext cx="1035904" cy="1116755"/>
          </a:xfrm>
          <a:prstGeom prst="rect">
            <a:avLst/>
          </a:prstGeom>
        </p:spPr>
      </p:pic>
    </p:spTree>
    <p:extLst>
      <p:ext uri="{BB962C8B-B14F-4D97-AF65-F5344CB8AC3E}">
        <p14:creationId xmlns:p14="http://schemas.microsoft.com/office/powerpoint/2010/main" val="127182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133" y="858971"/>
            <a:ext cx="6975322" cy="574486"/>
          </a:xfrm>
        </p:spPr>
        <p:txBody>
          <a:bodyPr/>
          <a:lstStyle/>
          <a:p>
            <a:r>
              <a:rPr lang="en-US" dirty="0">
                <a:solidFill>
                  <a:schemeClr val="accent3"/>
                </a:solidFill>
              </a:rPr>
              <a:t>NJII Healthcare Delivery System i-Lab</a:t>
            </a:r>
          </a:p>
        </p:txBody>
      </p:sp>
      <p:sp>
        <p:nvSpPr>
          <p:cNvPr id="6" name="TextBox 5"/>
          <p:cNvSpPr txBox="1"/>
          <p:nvPr/>
        </p:nvSpPr>
        <p:spPr>
          <a:xfrm>
            <a:off x="3143250" y="728129"/>
            <a:ext cx="2571750" cy="323165"/>
          </a:xfrm>
          <a:prstGeom prst="rect">
            <a:avLst/>
          </a:prstGeom>
          <a:noFill/>
        </p:spPr>
        <p:txBody>
          <a:bodyPr>
            <a:spAutoFit/>
          </a:bodyPr>
          <a:lstStyle/>
          <a:p>
            <a:pPr algn="ctr">
              <a:defRPr/>
            </a:pPr>
            <a:r>
              <a:rPr lang="en-US" sz="1500" b="1" dirty="0">
                <a:solidFill>
                  <a:schemeClr val="bg1"/>
                </a:solidFill>
                <a:ea typeface="ＭＳ Ｐゴシック" panose="020B0600070205080204" pitchFamily="34" charset="-128"/>
              </a:rPr>
              <a:t>Track Record of Success</a:t>
            </a:r>
          </a:p>
        </p:txBody>
      </p:sp>
      <p:sp>
        <p:nvSpPr>
          <p:cNvPr id="10" name="TextBox 9"/>
          <p:cNvSpPr txBox="1"/>
          <p:nvPr/>
        </p:nvSpPr>
        <p:spPr>
          <a:xfrm>
            <a:off x="1200150" y="114300"/>
            <a:ext cx="6629400" cy="553998"/>
          </a:xfrm>
          <a:prstGeom prst="rect">
            <a:avLst/>
          </a:prstGeom>
          <a:noFill/>
        </p:spPr>
        <p:txBody>
          <a:bodyPr wrap="square" rtlCol="0">
            <a:spAutoFit/>
          </a:bodyPr>
          <a:lstStyle/>
          <a:p>
            <a:pPr algn="ctr"/>
            <a:r>
              <a:rPr lang="en-US" altLang="en-US" sz="3000" dirty="0">
                <a:solidFill>
                  <a:srgbClr val="FF0000"/>
                </a:solidFill>
                <a:cs typeface="Calibri" panose="020F0502020204030204" pitchFamily="34" charset="0"/>
              </a:rPr>
              <a:t> </a:t>
            </a:r>
            <a:endParaRPr lang="en-US" sz="3000" dirty="0">
              <a:solidFill>
                <a:srgbClr val="FF0000"/>
              </a:solidFill>
            </a:endParaRPr>
          </a:p>
        </p:txBody>
      </p:sp>
      <p:sp>
        <p:nvSpPr>
          <p:cNvPr id="11" name="Content Placeholder 3"/>
          <p:cNvSpPr txBox="1">
            <a:spLocks/>
          </p:cNvSpPr>
          <p:nvPr/>
        </p:nvSpPr>
        <p:spPr>
          <a:xfrm>
            <a:off x="-109147" y="1404226"/>
            <a:ext cx="9076544" cy="4401205"/>
          </a:xfrm>
          <a:prstGeom prst="rect">
            <a:avLst/>
          </a:prstGeom>
        </p:spPr>
        <p:txBody>
          <a:bodyPr wrap="square" numCol="2">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514350" lvl="1" indent="-171450">
              <a:buClr>
                <a:schemeClr val="bg1">
                  <a:lumMod val="50000"/>
                </a:schemeClr>
              </a:buClr>
              <a:buFont typeface="Wingdings" panose="05000000000000000000" pitchFamily="2" charset="2"/>
              <a:buChar char="§"/>
            </a:pPr>
            <a:r>
              <a:rPr lang="en-US" altLang="en-US" sz="1200" b="1" dirty="0">
                <a:solidFill>
                  <a:schemeClr val="bg1">
                    <a:lumMod val="50000"/>
                  </a:schemeClr>
                </a:solidFill>
                <a:latin typeface="Arial" panose="020B0604020202020204" pitchFamily="34" charset="0"/>
                <a:cs typeface="Arial" panose="020B0604020202020204" pitchFamily="34" charset="0"/>
              </a:rPr>
              <a:t>2010 – 2015</a:t>
            </a:r>
            <a:r>
              <a:rPr lang="en-US" altLang="en-US" sz="1200" dirty="0">
                <a:solidFill>
                  <a:schemeClr val="bg1">
                    <a:lumMod val="50000"/>
                  </a:schemeClr>
                </a:solidFill>
                <a:latin typeface="Arial" panose="020B0604020202020204" pitchFamily="34" charset="0"/>
                <a:cs typeface="Arial" panose="020B0604020202020204" pitchFamily="34" charset="0"/>
              </a:rPr>
              <a:t>: </a:t>
            </a:r>
            <a:r>
              <a:rPr lang="en-US" altLang="en-US" sz="1200" b="1" dirty="0">
                <a:solidFill>
                  <a:schemeClr val="bg1">
                    <a:lumMod val="50000"/>
                  </a:schemeClr>
                </a:solidFill>
                <a:latin typeface="Arial" panose="020B0604020202020204" pitchFamily="34" charset="0"/>
                <a:cs typeface="Arial" panose="020B0604020202020204" pitchFamily="34" charset="0"/>
              </a:rPr>
              <a:t>$23 Million - Regional Extension Center, </a:t>
            </a:r>
            <a:r>
              <a:rPr lang="en-US" altLang="en-US" sz="1200" i="1" dirty="0">
                <a:solidFill>
                  <a:schemeClr val="bg1">
                    <a:lumMod val="50000"/>
                  </a:schemeClr>
                </a:solidFill>
                <a:latin typeface="Arial" panose="020B0604020202020204" pitchFamily="34" charset="0"/>
                <a:cs typeface="Arial" panose="020B0604020202020204" pitchFamily="34" charset="0"/>
              </a:rPr>
              <a:t>formerly</a:t>
            </a:r>
            <a:r>
              <a:rPr lang="en-US" altLang="en-US" sz="1200" b="1" i="1" dirty="0">
                <a:solidFill>
                  <a:schemeClr val="bg1">
                    <a:lumMod val="50000"/>
                  </a:schemeClr>
                </a:solidFill>
                <a:latin typeface="Arial" panose="020B0604020202020204" pitchFamily="34" charset="0"/>
                <a:cs typeface="Arial" panose="020B0604020202020204" pitchFamily="34" charset="0"/>
              </a:rPr>
              <a:t> </a:t>
            </a:r>
            <a:r>
              <a:rPr lang="en-US" altLang="en-US" sz="1200" i="1" dirty="0">
                <a:solidFill>
                  <a:schemeClr val="bg1">
                    <a:lumMod val="50000"/>
                  </a:schemeClr>
                </a:solidFill>
                <a:latin typeface="Arial" panose="020B0604020202020204" pitchFamily="34" charset="0"/>
                <a:cs typeface="Arial" panose="020B0604020202020204" pitchFamily="34" charset="0"/>
              </a:rPr>
              <a:t>NJ-HITEC </a:t>
            </a:r>
            <a:r>
              <a:rPr lang="en-US" altLang="en-US" sz="1200" dirty="0">
                <a:solidFill>
                  <a:schemeClr val="bg1">
                    <a:lumMod val="50000"/>
                  </a:schemeClr>
                </a:solidFill>
                <a:latin typeface="Arial" panose="020B0604020202020204" pitchFamily="34" charset="0"/>
                <a:cs typeface="Arial" panose="020B0604020202020204" pitchFamily="34" charset="0"/>
              </a:rPr>
              <a:t>(9,000+ Physician and Specialist Network) </a:t>
            </a:r>
          </a:p>
          <a:p>
            <a:pPr marL="342900" lvl="1">
              <a:buClr>
                <a:srgbClr val="FF0000"/>
              </a:buClr>
            </a:pPr>
            <a:r>
              <a:rPr lang="en-US" altLang="en-US" sz="1200" dirty="0">
                <a:solidFill>
                  <a:schemeClr val="bg1">
                    <a:lumMod val="50000"/>
                  </a:schemeClr>
                </a:solidFill>
                <a:latin typeface="Arial" panose="020B0604020202020204" pitchFamily="34" charset="0"/>
                <a:cs typeface="Arial" panose="020B0604020202020204" pitchFamily="34" charset="0"/>
              </a:rPr>
              <a:t>     #1 recognized in the country</a:t>
            </a:r>
          </a:p>
          <a:p>
            <a:pPr marL="514350" lvl="1" indent="-171450">
              <a:buClr>
                <a:srgbClr val="FF0000"/>
              </a:buClr>
              <a:buFont typeface="Wingdings" panose="05000000000000000000" pitchFamily="2" charset="2"/>
              <a:buChar char="§"/>
            </a:pPr>
            <a:endParaRPr lang="en-US" altLang="en-US" sz="1200" dirty="0">
              <a:solidFill>
                <a:schemeClr val="bg1">
                  <a:lumMod val="50000"/>
                </a:schemeClr>
              </a:solidFill>
              <a:latin typeface="Arial" panose="020B0604020202020204" pitchFamily="34" charset="0"/>
              <a:cs typeface="Arial" panose="020B0604020202020204" pitchFamily="34" charset="0"/>
            </a:endParaRPr>
          </a:p>
          <a:p>
            <a:pPr marL="514350" lvl="1" indent="-171450">
              <a:buClr>
                <a:schemeClr val="bg1">
                  <a:lumMod val="50000"/>
                </a:schemeClr>
              </a:buClr>
              <a:buFont typeface="Wingdings" panose="05000000000000000000" pitchFamily="2" charset="2"/>
              <a:buChar char="§"/>
            </a:pPr>
            <a:r>
              <a:rPr lang="en-US" altLang="en-US" sz="1200" b="1" dirty="0">
                <a:solidFill>
                  <a:schemeClr val="bg1">
                    <a:lumMod val="50000"/>
                  </a:schemeClr>
                </a:solidFill>
                <a:latin typeface="Arial" panose="020B0604020202020204" pitchFamily="34" charset="0"/>
                <a:cs typeface="Arial" panose="020B0604020202020204" pitchFamily="34" charset="0"/>
              </a:rPr>
              <a:t>2010 – Present: Health Information Exchange</a:t>
            </a:r>
            <a:r>
              <a:rPr lang="en-US" altLang="en-US" sz="1200" dirty="0">
                <a:solidFill>
                  <a:schemeClr val="bg1">
                    <a:lumMod val="50000"/>
                  </a:schemeClr>
                </a:solidFill>
                <a:latin typeface="Arial" panose="020B0604020202020204" pitchFamily="34" charset="0"/>
                <a:cs typeface="Arial" panose="020B0604020202020204" pitchFamily="34" charset="0"/>
              </a:rPr>
              <a:t>, Highlander Health Data Network </a:t>
            </a:r>
            <a:br>
              <a:rPr lang="en-US" altLang="en-US" sz="1200" dirty="0">
                <a:solidFill>
                  <a:schemeClr val="bg1">
                    <a:lumMod val="50000"/>
                  </a:schemeClr>
                </a:solidFill>
                <a:latin typeface="Arial" panose="020B0604020202020204" pitchFamily="34" charset="0"/>
                <a:cs typeface="Arial" panose="020B0604020202020204" pitchFamily="34" charset="0"/>
              </a:rPr>
            </a:br>
            <a:r>
              <a:rPr lang="en-US" altLang="en-US" sz="1200" dirty="0">
                <a:solidFill>
                  <a:schemeClr val="bg1">
                    <a:lumMod val="50000"/>
                  </a:schemeClr>
                </a:solidFill>
                <a:latin typeface="Arial" panose="020B0604020202020204" pitchFamily="34" charset="0"/>
                <a:cs typeface="Arial" panose="020B0604020202020204" pitchFamily="34" charset="0"/>
              </a:rPr>
              <a:t>5-hospital healthcare data exchange network</a:t>
            </a:r>
          </a:p>
          <a:p>
            <a:pPr marL="514350" lvl="1" indent="-171450">
              <a:buClr>
                <a:srgbClr val="FF0000"/>
              </a:buClr>
              <a:buFont typeface="Wingdings" panose="05000000000000000000" pitchFamily="2" charset="2"/>
              <a:buChar char="§"/>
            </a:pPr>
            <a:endParaRPr lang="en-US" altLang="en-US" sz="1200" dirty="0">
              <a:solidFill>
                <a:schemeClr val="bg1">
                  <a:lumMod val="50000"/>
                </a:schemeClr>
              </a:solidFill>
              <a:latin typeface="Arial" panose="020B0604020202020204" pitchFamily="34" charset="0"/>
              <a:cs typeface="Arial" panose="020B0604020202020204" pitchFamily="34" charset="0"/>
            </a:endParaRPr>
          </a:p>
          <a:p>
            <a:pPr marL="514350" lvl="1" indent="-171450">
              <a:buClr>
                <a:schemeClr val="bg1">
                  <a:lumMod val="50000"/>
                </a:schemeClr>
              </a:buClr>
              <a:buFont typeface="Wingdings" panose="05000000000000000000" pitchFamily="2" charset="2"/>
              <a:buChar char="§"/>
            </a:pPr>
            <a:r>
              <a:rPr lang="en-US" altLang="en-US" sz="1200" b="1" dirty="0">
                <a:solidFill>
                  <a:schemeClr val="bg1">
                    <a:lumMod val="50000"/>
                  </a:schemeClr>
                </a:solidFill>
                <a:latin typeface="Arial" panose="020B0604020202020204" pitchFamily="34" charset="0"/>
                <a:cs typeface="Arial" panose="020B0604020202020204" pitchFamily="34" charset="0"/>
              </a:rPr>
              <a:t>2011 – Present: CMS Certified Data Registry </a:t>
            </a:r>
            <a:br>
              <a:rPr lang="en-US" altLang="en-US" sz="1200" dirty="0">
                <a:solidFill>
                  <a:schemeClr val="bg1">
                    <a:lumMod val="50000"/>
                  </a:schemeClr>
                </a:solidFill>
                <a:latin typeface="Arial" panose="020B0604020202020204" pitchFamily="34" charset="0"/>
                <a:cs typeface="Arial" panose="020B0604020202020204" pitchFamily="34" charset="0"/>
              </a:rPr>
            </a:br>
            <a:r>
              <a:rPr lang="en-US" altLang="en-US" sz="1200" dirty="0">
                <a:solidFill>
                  <a:schemeClr val="bg1">
                    <a:lumMod val="50000"/>
                  </a:schemeClr>
                </a:solidFill>
                <a:latin typeface="Arial" panose="020B0604020202020204" pitchFamily="34" charset="0"/>
                <a:cs typeface="Arial" panose="020B0604020202020204" pitchFamily="34" charset="0"/>
              </a:rPr>
              <a:t>300+ Measures covering over 40 specialties for over 4,500 providers</a:t>
            </a:r>
          </a:p>
          <a:p>
            <a:pPr marL="514350" lvl="1" indent="-171450">
              <a:buClr>
                <a:srgbClr val="FF0000"/>
              </a:buClr>
              <a:buFont typeface="Wingdings" panose="05000000000000000000" pitchFamily="2" charset="2"/>
              <a:buChar char="§"/>
            </a:pPr>
            <a:endParaRPr lang="en-US" altLang="en-US" sz="1200" b="1" dirty="0">
              <a:solidFill>
                <a:schemeClr val="bg1">
                  <a:lumMod val="50000"/>
                </a:schemeClr>
              </a:solidFill>
              <a:latin typeface="Arial" panose="020B0604020202020204" pitchFamily="34" charset="0"/>
              <a:cs typeface="Arial" panose="020B0604020202020204" pitchFamily="34" charset="0"/>
            </a:endParaRPr>
          </a:p>
          <a:p>
            <a:pPr marL="514350" lvl="1" indent="-171450">
              <a:buClr>
                <a:schemeClr val="bg1">
                  <a:lumMod val="50000"/>
                </a:schemeClr>
              </a:buClr>
              <a:buFont typeface="Arial" panose="020B0604020202020204" pitchFamily="34" charset="0"/>
              <a:buChar char="•"/>
            </a:pPr>
            <a:r>
              <a:rPr lang="en-US" altLang="en-US" sz="1200" b="1" dirty="0">
                <a:solidFill>
                  <a:schemeClr val="bg1">
                    <a:lumMod val="50000"/>
                  </a:schemeClr>
                </a:solidFill>
                <a:latin typeface="Arial" panose="020B0604020202020204" pitchFamily="34" charset="0"/>
                <a:cs typeface="Arial" panose="020B0604020202020204" pitchFamily="34" charset="0"/>
              </a:rPr>
              <a:t>2012 – Present: Population Health Service Provider </a:t>
            </a:r>
            <a:br>
              <a:rPr lang="en-US" altLang="en-US" sz="1200" dirty="0">
                <a:solidFill>
                  <a:schemeClr val="bg1">
                    <a:lumMod val="50000"/>
                  </a:schemeClr>
                </a:solidFill>
                <a:latin typeface="Arial" panose="020B0604020202020204" pitchFamily="34" charset="0"/>
                <a:cs typeface="Arial" panose="020B0604020202020204" pitchFamily="34" charset="0"/>
              </a:rPr>
            </a:br>
            <a:r>
              <a:rPr lang="en-US" altLang="en-US" sz="1200" dirty="0">
                <a:solidFill>
                  <a:schemeClr val="bg1">
                    <a:lumMod val="50000"/>
                  </a:schemeClr>
                </a:solidFill>
                <a:latin typeface="Arial" panose="020B0604020202020204" pitchFamily="34" charset="0"/>
                <a:cs typeface="Arial" panose="020B0604020202020204" pitchFamily="34" charset="0"/>
              </a:rPr>
              <a:t>Serving 17 DSRIP Hospitals, 5 ACOs, and 500,000 lives</a:t>
            </a:r>
          </a:p>
          <a:p>
            <a:pPr marL="514350" lvl="1" indent="-171450">
              <a:buClr>
                <a:srgbClr val="FF0000"/>
              </a:buClr>
              <a:buFont typeface="Wingdings" panose="05000000000000000000" pitchFamily="2" charset="2"/>
              <a:buChar char="§"/>
            </a:pPr>
            <a:endParaRPr lang="en-US" altLang="en-US" sz="1200" dirty="0">
              <a:solidFill>
                <a:schemeClr val="bg1">
                  <a:lumMod val="50000"/>
                </a:schemeClr>
              </a:solidFill>
              <a:latin typeface="Arial" panose="020B0604020202020204" pitchFamily="34" charset="0"/>
              <a:cs typeface="Arial" panose="020B0604020202020204" pitchFamily="34" charset="0"/>
            </a:endParaRPr>
          </a:p>
          <a:p>
            <a:pPr marL="342900" lvl="1">
              <a:buClr>
                <a:srgbClr val="FF0000"/>
              </a:buClr>
            </a:pPr>
            <a:endParaRPr lang="en-US" altLang="en-US" sz="1200" b="1" dirty="0">
              <a:solidFill>
                <a:schemeClr val="bg1">
                  <a:lumMod val="50000"/>
                </a:schemeClr>
              </a:solidFill>
              <a:latin typeface="Arial" panose="020B0604020202020204" pitchFamily="34" charset="0"/>
              <a:cs typeface="Arial" panose="020B0604020202020204" pitchFamily="34" charset="0"/>
            </a:endParaRPr>
          </a:p>
          <a:p>
            <a:pPr marL="342900" lvl="1">
              <a:buClr>
                <a:srgbClr val="FF0000"/>
              </a:buClr>
            </a:pPr>
            <a:endParaRPr lang="en-US" altLang="en-US" sz="1200" b="1" dirty="0">
              <a:solidFill>
                <a:schemeClr val="bg1">
                  <a:lumMod val="50000"/>
                </a:schemeClr>
              </a:solidFill>
              <a:latin typeface="Arial" panose="020B0604020202020204" pitchFamily="34" charset="0"/>
              <a:cs typeface="Arial" panose="020B0604020202020204" pitchFamily="34" charset="0"/>
            </a:endParaRPr>
          </a:p>
          <a:p>
            <a:pPr marL="342900" lvl="1">
              <a:buClr>
                <a:srgbClr val="FF0000"/>
              </a:buClr>
            </a:pPr>
            <a:endParaRPr lang="en-US" altLang="en-US" sz="1200" b="1" dirty="0">
              <a:solidFill>
                <a:schemeClr val="bg1">
                  <a:lumMod val="50000"/>
                </a:schemeClr>
              </a:solidFill>
              <a:latin typeface="Arial" panose="020B0604020202020204" pitchFamily="34" charset="0"/>
              <a:cs typeface="Arial" panose="020B0604020202020204" pitchFamily="34" charset="0"/>
            </a:endParaRPr>
          </a:p>
          <a:p>
            <a:pPr marL="342900" lvl="1">
              <a:buClr>
                <a:srgbClr val="FF0000"/>
              </a:buClr>
            </a:pPr>
            <a:endParaRPr lang="en-US" altLang="en-US" sz="1200" b="1" dirty="0">
              <a:solidFill>
                <a:schemeClr val="bg1">
                  <a:lumMod val="50000"/>
                </a:schemeClr>
              </a:solidFill>
              <a:latin typeface="Arial" panose="020B0604020202020204" pitchFamily="34" charset="0"/>
              <a:cs typeface="Arial" panose="020B0604020202020204" pitchFamily="34" charset="0"/>
            </a:endParaRPr>
          </a:p>
          <a:p>
            <a:pPr marL="342900" lvl="1">
              <a:buClr>
                <a:srgbClr val="FF0000"/>
              </a:buClr>
            </a:pPr>
            <a:endParaRPr lang="en-US" altLang="en-US" sz="1200" b="1" dirty="0">
              <a:solidFill>
                <a:schemeClr val="bg1">
                  <a:lumMod val="50000"/>
                </a:schemeClr>
              </a:solidFill>
              <a:latin typeface="Arial" panose="020B0604020202020204" pitchFamily="34" charset="0"/>
              <a:cs typeface="Arial" panose="020B0604020202020204" pitchFamily="34" charset="0"/>
            </a:endParaRPr>
          </a:p>
          <a:p>
            <a:pPr marL="514350" lvl="1" indent="-171450">
              <a:buClr>
                <a:srgbClr val="FF0000"/>
              </a:buClr>
              <a:buFont typeface="Wingdings" panose="05000000000000000000" pitchFamily="2" charset="2"/>
              <a:buChar char="§"/>
            </a:pPr>
            <a:endParaRPr lang="en-US" altLang="en-US" sz="1200" b="1" dirty="0">
              <a:solidFill>
                <a:schemeClr val="bg1">
                  <a:lumMod val="50000"/>
                </a:schemeClr>
              </a:solidFill>
              <a:latin typeface="Arial" panose="020B0604020202020204" pitchFamily="34" charset="0"/>
              <a:cs typeface="Arial" panose="020B0604020202020204" pitchFamily="34" charset="0"/>
            </a:endParaRPr>
          </a:p>
          <a:p>
            <a:pPr marL="514350" lvl="1" indent="-171450">
              <a:buClr>
                <a:srgbClr val="FF0000"/>
              </a:buClr>
              <a:buFont typeface="Wingdings" panose="05000000000000000000" pitchFamily="2" charset="2"/>
              <a:buChar char="§"/>
            </a:pPr>
            <a:endParaRPr lang="en-US" altLang="en-US" sz="1200" b="1" dirty="0">
              <a:solidFill>
                <a:schemeClr val="bg1">
                  <a:lumMod val="50000"/>
                </a:schemeClr>
              </a:solidFill>
              <a:latin typeface="Arial" panose="020B0604020202020204" pitchFamily="34" charset="0"/>
              <a:cs typeface="Arial" panose="020B0604020202020204" pitchFamily="34" charset="0"/>
            </a:endParaRPr>
          </a:p>
          <a:p>
            <a:pPr marL="514350" lvl="1" indent="-171450">
              <a:buClr>
                <a:schemeClr val="bg1">
                  <a:lumMod val="50000"/>
                </a:schemeClr>
              </a:buClr>
              <a:buFont typeface="Wingdings" panose="05000000000000000000" pitchFamily="2" charset="2"/>
              <a:buChar char="§"/>
            </a:pPr>
            <a:r>
              <a:rPr lang="en-US" altLang="en-US" sz="1200" b="1" dirty="0">
                <a:solidFill>
                  <a:schemeClr val="bg1">
                    <a:lumMod val="50000"/>
                  </a:schemeClr>
                </a:solidFill>
                <a:latin typeface="Arial" panose="020B0604020202020204" pitchFamily="34" charset="0"/>
                <a:cs typeface="Arial" panose="020B0604020202020204" pitchFamily="34" charset="0"/>
              </a:rPr>
              <a:t>2015 – 2017: $5 Million - NJII as State-Designated Entity for Health IT: New Jersey Health Information Network Pilot: </a:t>
            </a:r>
            <a:r>
              <a:rPr lang="en-US" altLang="en-US" sz="1200" dirty="0">
                <a:solidFill>
                  <a:schemeClr val="bg1">
                    <a:lumMod val="50000"/>
                  </a:schemeClr>
                </a:solidFill>
                <a:latin typeface="Arial" panose="020B0604020202020204" pitchFamily="34" charset="0"/>
                <a:cs typeface="Arial" panose="020B0604020202020204" pitchFamily="34" charset="0"/>
              </a:rPr>
              <a:t>Statewide ADT Notification Service. NJ Master Person Index (MPI), State Registry Gateway for Immunizations.</a:t>
            </a:r>
          </a:p>
          <a:p>
            <a:pPr marL="514350" lvl="1" indent="-171450">
              <a:buClr>
                <a:srgbClr val="FF0000"/>
              </a:buClr>
              <a:buFont typeface="Wingdings" panose="05000000000000000000" pitchFamily="2" charset="2"/>
              <a:buChar char="§"/>
            </a:pPr>
            <a:endParaRPr lang="en-US" altLang="en-US" sz="1200" dirty="0">
              <a:solidFill>
                <a:schemeClr val="bg1">
                  <a:lumMod val="50000"/>
                </a:schemeClr>
              </a:solidFill>
              <a:latin typeface="Arial" panose="020B0604020202020204" pitchFamily="34" charset="0"/>
              <a:cs typeface="Arial" panose="020B0604020202020204" pitchFamily="34" charset="0"/>
            </a:endParaRPr>
          </a:p>
          <a:p>
            <a:pPr marL="514350" lvl="1" indent="-171450">
              <a:buClr>
                <a:schemeClr val="bg1">
                  <a:lumMod val="50000"/>
                </a:schemeClr>
              </a:buClr>
              <a:buFont typeface="Wingdings" panose="05000000000000000000" pitchFamily="2" charset="2"/>
              <a:buChar char="§"/>
            </a:pPr>
            <a:r>
              <a:rPr lang="en-US" altLang="en-US" sz="1200" b="1" dirty="0">
                <a:solidFill>
                  <a:schemeClr val="bg1">
                    <a:lumMod val="50000"/>
                  </a:schemeClr>
                </a:solidFill>
                <a:latin typeface="Arial" panose="020B0604020202020204" pitchFamily="34" charset="0"/>
                <a:cs typeface="Arial" panose="020B0604020202020204" pitchFamily="34" charset="0"/>
              </a:rPr>
              <a:t>2015 – 2019: $50 Million - CMS Practice Transformation Network Awardee: Garden Practice Transformation Network</a:t>
            </a:r>
            <a:br>
              <a:rPr lang="en-US" altLang="en-US" sz="1200" b="1" dirty="0">
                <a:solidFill>
                  <a:schemeClr val="bg1">
                    <a:lumMod val="50000"/>
                  </a:schemeClr>
                </a:solidFill>
                <a:latin typeface="Arial" panose="020B0604020202020204" pitchFamily="34" charset="0"/>
                <a:cs typeface="Arial" panose="020B0604020202020204" pitchFamily="34" charset="0"/>
              </a:rPr>
            </a:br>
            <a:r>
              <a:rPr lang="en-US" altLang="en-US" sz="1200" dirty="0">
                <a:solidFill>
                  <a:schemeClr val="bg1">
                    <a:lumMod val="50000"/>
                  </a:schemeClr>
                </a:solidFill>
                <a:latin typeface="Arial" panose="020B0604020202020204" pitchFamily="34" charset="0"/>
                <a:cs typeface="Arial" panose="020B0604020202020204" pitchFamily="34" charset="0"/>
              </a:rPr>
              <a:t>Transform 11,500 providers to achieve performance targets and MIPS / APM scoring and preparedness</a:t>
            </a:r>
          </a:p>
          <a:p>
            <a:pPr marL="514350" lvl="1" indent="-171450">
              <a:buClr>
                <a:srgbClr val="FF0000"/>
              </a:buClr>
              <a:buFont typeface="Wingdings" panose="05000000000000000000" pitchFamily="2" charset="2"/>
              <a:buChar char="§"/>
            </a:pPr>
            <a:endParaRPr lang="en-US" altLang="en-US" sz="1200" dirty="0">
              <a:solidFill>
                <a:schemeClr val="bg1">
                  <a:lumMod val="50000"/>
                </a:schemeClr>
              </a:solidFill>
              <a:latin typeface="Arial" panose="020B0604020202020204" pitchFamily="34" charset="0"/>
              <a:cs typeface="Arial" panose="020B0604020202020204" pitchFamily="34" charset="0"/>
            </a:endParaRPr>
          </a:p>
          <a:p>
            <a:pPr marL="514350" lvl="1" indent="-171450">
              <a:buClr>
                <a:schemeClr val="bg1">
                  <a:lumMod val="50000"/>
                </a:schemeClr>
              </a:buClr>
              <a:buFont typeface="Wingdings" panose="05000000000000000000" pitchFamily="2" charset="2"/>
              <a:buChar char="§"/>
            </a:pPr>
            <a:r>
              <a:rPr lang="en-US" altLang="en-US" sz="1200" b="1" dirty="0">
                <a:solidFill>
                  <a:schemeClr val="bg1">
                    <a:lumMod val="50000"/>
                  </a:schemeClr>
                </a:solidFill>
                <a:latin typeface="Arial" panose="020B0604020202020204" pitchFamily="34" charset="0"/>
                <a:cs typeface="Arial" panose="020B0604020202020204" pitchFamily="34" charset="0"/>
              </a:rPr>
              <a:t>2016 – 2018</a:t>
            </a:r>
            <a:r>
              <a:rPr lang="en-US" altLang="en-US" sz="1200" dirty="0">
                <a:solidFill>
                  <a:schemeClr val="bg1">
                    <a:lumMod val="50000"/>
                  </a:schemeClr>
                </a:solidFill>
                <a:latin typeface="Arial" panose="020B0604020202020204" pitchFamily="34" charset="0"/>
                <a:cs typeface="Arial" panose="020B0604020202020204" pitchFamily="34" charset="0"/>
              </a:rPr>
              <a:t>: </a:t>
            </a:r>
            <a:r>
              <a:rPr lang="en-US" altLang="en-US" sz="1200" b="1" dirty="0">
                <a:solidFill>
                  <a:schemeClr val="bg1">
                    <a:lumMod val="50000"/>
                  </a:schemeClr>
                </a:solidFill>
                <a:latin typeface="Arial" panose="020B0604020202020204" pitchFamily="34" charset="0"/>
                <a:cs typeface="Arial" panose="020B0604020202020204" pitchFamily="34" charset="0"/>
              </a:rPr>
              <a:t>$1.5 Million - Medicaid IAPD</a:t>
            </a:r>
            <a:br>
              <a:rPr lang="en-US" altLang="en-US" sz="1200" b="1" dirty="0">
                <a:solidFill>
                  <a:schemeClr val="bg1">
                    <a:lumMod val="50000"/>
                  </a:schemeClr>
                </a:solidFill>
                <a:latin typeface="Arial" panose="020B0604020202020204" pitchFamily="34" charset="0"/>
                <a:cs typeface="Arial" panose="020B0604020202020204" pitchFamily="34" charset="0"/>
              </a:rPr>
            </a:br>
            <a:r>
              <a:rPr lang="en-US" altLang="en-US" sz="1200" dirty="0">
                <a:solidFill>
                  <a:schemeClr val="bg1">
                    <a:lumMod val="50000"/>
                  </a:schemeClr>
                </a:solidFill>
                <a:latin typeface="Arial" panose="020B0604020202020204" pitchFamily="34" charset="0"/>
                <a:cs typeface="Arial" panose="020B0604020202020204" pitchFamily="34" charset="0"/>
              </a:rPr>
              <a:t>Onboard and Implement TOC for Medicaid Providers onto existing HIEs for the achievement of Meaningful Use</a:t>
            </a:r>
            <a:endParaRPr lang="en-US" altLang="en-US" sz="825" b="1" dirty="0">
              <a:solidFill>
                <a:schemeClr val="bg1">
                  <a:lumMod val="50000"/>
                </a:schemeClr>
              </a:solidFill>
              <a:latin typeface="Arial" panose="020B0604020202020204" pitchFamily="34" charset="0"/>
              <a:cs typeface="Arial" panose="020B0604020202020204" pitchFamily="34" charset="0"/>
            </a:endParaRPr>
          </a:p>
          <a:p>
            <a:pPr marL="514350" lvl="1" indent="-171450">
              <a:buClr>
                <a:srgbClr val="FF0000"/>
              </a:buClr>
              <a:buFont typeface="Wingdings" panose="05000000000000000000" pitchFamily="2" charset="2"/>
              <a:buChar char="§"/>
            </a:pPr>
            <a:endParaRPr lang="en-US" altLang="en-US" sz="1050" b="1" dirty="0">
              <a:solidFill>
                <a:schemeClr val="bg1">
                  <a:lumMod val="50000"/>
                </a:schemeClr>
              </a:solidFill>
              <a:latin typeface="Arial" panose="020B0604020202020204" pitchFamily="34" charset="0"/>
              <a:cs typeface="Arial" panose="020B0604020202020204" pitchFamily="34" charset="0"/>
            </a:endParaRPr>
          </a:p>
          <a:p>
            <a:pPr marL="514350" lvl="1" indent="-171450">
              <a:buClr>
                <a:schemeClr val="bg1">
                  <a:lumMod val="50000"/>
                </a:schemeClr>
              </a:buClr>
              <a:buFont typeface="Wingdings" panose="05000000000000000000" pitchFamily="2" charset="2"/>
              <a:buChar char="§"/>
            </a:pPr>
            <a:r>
              <a:rPr lang="en-US" altLang="en-US" sz="1200" b="1" dirty="0">
                <a:solidFill>
                  <a:schemeClr val="bg1">
                    <a:lumMod val="50000"/>
                  </a:schemeClr>
                </a:solidFill>
                <a:latin typeface="Arial" panose="020B0604020202020204" pitchFamily="34" charset="0"/>
                <a:cs typeface="Arial" panose="020B0604020202020204" pitchFamily="34" charset="0"/>
              </a:rPr>
              <a:t>2017 – 2019</a:t>
            </a:r>
            <a:r>
              <a:rPr lang="en-US" altLang="en-US" sz="1200" dirty="0">
                <a:solidFill>
                  <a:schemeClr val="bg1">
                    <a:lumMod val="50000"/>
                  </a:schemeClr>
                </a:solidFill>
                <a:latin typeface="Arial" panose="020B0604020202020204" pitchFamily="34" charset="0"/>
                <a:cs typeface="Arial" panose="020B0604020202020204" pitchFamily="34" charset="0"/>
              </a:rPr>
              <a:t>: </a:t>
            </a:r>
            <a:r>
              <a:rPr lang="en-US" altLang="en-US" sz="1200" b="1" dirty="0">
                <a:solidFill>
                  <a:schemeClr val="bg1">
                    <a:lumMod val="50000"/>
                  </a:schemeClr>
                </a:solidFill>
                <a:latin typeface="Arial" panose="020B0604020202020204" pitchFamily="34" charset="0"/>
                <a:cs typeface="Arial" panose="020B0604020202020204" pitchFamily="34" charset="0"/>
              </a:rPr>
              <a:t>$20 Million – Medicaid Expansion IAPD</a:t>
            </a:r>
          </a:p>
          <a:p>
            <a:pPr marL="342900" lvl="1">
              <a:buClr>
                <a:srgbClr val="FF0000"/>
              </a:buClr>
            </a:pPr>
            <a:r>
              <a:rPr lang="en-US" altLang="en-US" sz="1200" dirty="0">
                <a:solidFill>
                  <a:schemeClr val="bg1">
                    <a:lumMod val="50000"/>
                  </a:schemeClr>
                </a:solidFill>
                <a:latin typeface="Arial" panose="020B0604020202020204" pitchFamily="34" charset="0"/>
                <a:cs typeface="Arial" panose="020B0604020202020204" pitchFamily="34" charset="0"/>
              </a:rPr>
              <a:t>     Expanding HIE adoption and NJHIN interoperability in NJ</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 sz="900" b="1" smtClean="0">
                <a:solidFill>
                  <a:schemeClr val="lt1"/>
                </a:solidFill>
                <a:latin typeface="Calibri"/>
                <a:ea typeface="Calibri"/>
                <a:cs typeface="Calibri"/>
                <a:sym typeface="Calibri"/>
              </a:rPr>
              <a:t>11</a:t>
            </a:fld>
            <a:endParaRPr lang="en" sz="9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43436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1502" y="1084543"/>
            <a:ext cx="4338262" cy="871538"/>
          </a:xfrm>
        </p:spPr>
        <p:txBody>
          <a:bodyPr/>
          <a:lstStyle/>
          <a:p>
            <a:r>
              <a:rPr lang="en-US" dirty="0"/>
              <a:t>The New Jersey Ecosystem:</a:t>
            </a:r>
          </a:p>
        </p:txBody>
      </p:sp>
      <p:pic>
        <p:nvPicPr>
          <p:cNvPr id="7" name="Content Placeholder 6"/>
          <p:cNvPicPr>
            <a:picLocks noGrp="1" noChangeAspect="1"/>
          </p:cNvPicPr>
          <p:nvPr>
            <p:ph idx="1"/>
          </p:nvPr>
        </p:nvPicPr>
        <p:blipFill>
          <a:blip r:embed="rId2"/>
          <a:stretch>
            <a:fillRect/>
          </a:stretch>
        </p:blipFill>
        <p:spPr>
          <a:xfrm>
            <a:off x="3944970" y="1084543"/>
            <a:ext cx="4782007" cy="3437067"/>
          </a:xfrm>
          <a:prstGeom prst="rect">
            <a:avLst/>
          </a:prstGeom>
        </p:spPr>
      </p:pic>
      <p:sp>
        <p:nvSpPr>
          <p:cNvPr id="6" name="Text Placeholder 5"/>
          <p:cNvSpPr>
            <a:spLocks noGrp="1"/>
          </p:cNvSpPr>
          <p:nvPr>
            <p:ph type="body" sz="half" idx="2"/>
          </p:nvPr>
        </p:nvSpPr>
        <p:spPr>
          <a:xfrm>
            <a:off x="216816" y="1615127"/>
            <a:ext cx="3388718" cy="3205112"/>
          </a:xfrm>
        </p:spPr>
        <p:txBody>
          <a:bodyPr/>
          <a:lstStyle/>
          <a:p>
            <a:r>
              <a:rPr lang="en-US" dirty="0">
                <a:solidFill>
                  <a:schemeClr val="bg1">
                    <a:lumMod val="50000"/>
                  </a:schemeClr>
                </a:solidFill>
              </a:rPr>
              <a:t>Over 70 Hospitals</a:t>
            </a:r>
          </a:p>
          <a:p>
            <a:r>
              <a:rPr lang="en-US" dirty="0">
                <a:solidFill>
                  <a:schemeClr val="bg1">
                    <a:lumMod val="50000"/>
                  </a:schemeClr>
                </a:solidFill>
              </a:rPr>
              <a:t>14,801 Primary Care Physicians</a:t>
            </a:r>
          </a:p>
          <a:p>
            <a:r>
              <a:rPr lang="en-US" dirty="0">
                <a:solidFill>
                  <a:schemeClr val="bg1">
                    <a:lumMod val="50000"/>
                  </a:schemeClr>
                </a:solidFill>
              </a:rPr>
              <a:t>14,745 Specialists</a:t>
            </a:r>
          </a:p>
          <a:p>
            <a:r>
              <a:rPr lang="en-US" dirty="0">
                <a:solidFill>
                  <a:schemeClr val="bg1">
                    <a:lumMod val="50000"/>
                  </a:schemeClr>
                </a:solidFill>
              </a:rPr>
              <a:t>Six recognized Health Information Exchanges (HIE)</a:t>
            </a:r>
          </a:p>
          <a:p>
            <a:pPr marL="628650" lvl="1" indent="-171450">
              <a:buFont typeface="Arial" panose="020B0604020202020204" pitchFamily="34" charset="0"/>
              <a:buChar char="•"/>
            </a:pPr>
            <a:r>
              <a:rPr lang="en-US" dirty="0">
                <a:solidFill>
                  <a:schemeClr val="bg1">
                    <a:lumMod val="50000"/>
                  </a:schemeClr>
                </a:solidFill>
              </a:rPr>
              <a:t>Several new HIEs expanding into the market</a:t>
            </a:r>
          </a:p>
          <a:p>
            <a:pPr marL="628650" lvl="1" indent="-171450">
              <a:buFont typeface="Arial" panose="020B0604020202020204" pitchFamily="34" charset="0"/>
              <a:buChar char="•"/>
            </a:pPr>
            <a:r>
              <a:rPr lang="en-US" dirty="0">
                <a:solidFill>
                  <a:schemeClr val="bg1">
                    <a:lumMod val="50000"/>
                  </a:schemeClr>
                </a:solidFill>
              </a:rPr>
              <a:t>Five large health systems with HIE capabilities</a:t>
            </a:r>
          </a:p>
          <a:p>
            <a:r>
              <a:rPr lang="en-US" dirty="0">
                <a:solidFill>
                  <a:schemeClr val="bg1">
                    <a:lumMod val="50000"/>
                  </a:schemeClr>
                </a:solidFill>
              </a:rPr>
              <a:t>NJ has the largest population of 1-2 provider practices</a:t>
            </a:r>
          </a:p>
        </p:txBody>
      </p:sp>
    </p:spTree>
    <p:extLst>
      <p:ext uri="{BB962C8B-B14F-4D97-AF65-F5344CB8AC3E}">
        <p14:creationId xmlns:p14="http://schemas.microsoft.com/office/powerpoint/2010/main" val="3025553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97244" y="971573"/>
            <a:ext cx="5923786" cy="591016"/>
          </a:xfrm>
        </p:spPr>
        <p:txBody>
          <a:bodyPr>
            <a:normAutofit/>
          </a:bodyPr>
          <a:lstStyle/>
          <a:p>
            <a:r>
              <a:rPr lang="en-US" sz="3000" dirty="0"/>
              <a:t>Value of the Plug-a-thon…</a:t>
            </a:r>
          </a:p>
        </p:txBody>
      </p:sp>
      <p:sp>
        <p:nvSpPr>
          <p:cNvPr id="8" name="Content Placeholder 4">
            <a:extLst>
              <a:ext uri="{FF2B5EF4-FFF2-40B4-BE49-F238E27FC236}">
                <a16:creationId xmlns:a16="http://schemas.microsoft.com/office/drawing/2014/main" id="{FB76432B-9006-451D-BAFF-D8E99E023081}"/>
              </a:ext>
            </a:extLst>
          </p:cNvPr>
          <p:cNvSpPr>
            <a:spLocks noGrp="1"/>
          </p:cNvSpPr>
          <p:nvPr>
            <p:ph idx="1"/>
          </p:nvPr>
        </p:nvSpPr>
        <p:spPr>
          <a:xfrm>
            <a:off x="343858" y="1567260"/>
            <a:ext cx="8655175" cy="2718794"/>
          </a:xfrm>
        </p:spPr>
        <p:txBody>
          <a:bodyPr>
            <a:noAutofit/>
          </a:bodyPr>
          <a:lstStyle/>
          <a:p>
            <a:r>
              <a:rPr lang="en-US" dirty="0">
                <a:solidFill>
                  <a:schemeClr val="bg1">
                    <a:lumMod val="50000"/>
                  </a:schemeClr>
                </a:solidFill>
              </a:rPr>
              <a:t>Plug-a-thon tracks designed to explore:</a:t>
            </a:r>
          </a:p>
          <a:p>
            <a:pPr lvl="1"/>
            <a:r>
              <a:rPr lang="en-US" sz="1600" dirty="0">
                <a:solidFill>
                  <a:schemeClr val="bg1">
                    <a:lumMod val="50000"/>
                  </a:schemeClr>
                </a:solidFill>
              </a:rPr>
              <a:t>Problems or use cases in healthcare that can be addressed with the specific technology AND how the technologies can inter-relate</a:t>
            </a:r>
            <a:endParaRPr lang="en-US" dirty="0">
              <a:solidFill>
                <a:schemeClr val="bg1">
                  <a:lumMod val="50000"/>
                </a:schemeClr>
              </a:solidFill>
            </a:endParaRPr>
          </a:p>
          <a:p>
            <a:r>
              <a:rPr lang="en-US" dirty="0">
                <a:solidFill>
                  <a:schemeClr val="bg1">
                    <a:lumMod val="50000"/>
                  </a:schemeClr>
                </a:solidFill>
              </a:rPr>
              <a:t>Problems and Use Cases</a:t>
            </a:r>
          </a:p>
          <a:p>
            <a:pPr lvl="1"/>
            <a:r>
              <a:rPr lang="en-US" sz="1600" dirty="0">
                <a:solidFill>
                  <a:schemeClr val="bg1">
                    <a:lumMod val="50000"/>
                  </a:schemeClr>
                </a:solidFill>
              </a:rPr>
              <a:t>Transitions of Care</a:t>
            </a:r>
          </a:p>
          <a:p>
            <a:pPr lvl="1"/>
            <a:r>
              <a:rPr lang="en-US" sz="1600" dirty="0">
                <a:solidFill>
                  <a:schemeClr val="bg1">
                    <a:lumMod val="50000"/>
                  </a:schemeClr>
                </a:solidFill>
              </a:rPr>
              <a:t>Quality Reporting</a:t>
            </a:r>
          </a:p>
          <a:p>
            <a:pPr lvl="1"/>
            <a:r>
              <a:rPr lang="en-US" sz="1600" dirty="0">
                <a:solidFill>
                  <a:schemeClr val="bg1">
                    <a:lumMod val="50000"/>
                  </a:schemeClr>
                </a:solidFill>
              </a:rPr>
              <a:t>Public Health</a:t>
            </a:r>
          </a:p>
          <a:p>
            <a:pPr lvl="1"/>
            <a:r>
              <a:rPr lang="en-US" sz="1600" dirty="0">
                <a:solidFill>
                  <a:schemeClr val="bg1">
                    <a:lumMod val="50000"/>
                  </a:schemeClr>
                </a:solidFill>
              </a:rPr>
              <a:t>Smart Alerting</a:t>
            </a:r>
          </a:p>
          <a:p>
            <a:pPr lvl="1"/>
            <a:r>
              <a:rPr lang="en-US" sz="1600" dirty="0">
                <a:solidFill>
                  <a:schemeClr val="bg1">
                    <a:lumMod val="50000"/>
                  </a:schemeClr>
                </a:solidFill>
              </a:rPr>
              <a:t>Patient Identity</a:t>
            </a:r>
          </a:p>
        </p:txBody>
      </p:sp>
      <p:pic>
        <p:nvPicPr>
          <p:cNvPr id="7" name="Shape 86"/>
          <p:cNvPicPr preferRelativeResize="0"/>
          <p:nvPr/>
        </p:nvPicPr>
        <p:blipFill rotWithShape="1">
          <a:blip r:embed="rId3">
            <a:alphaModFix/>
          </a:blip>
          <a:srcRect/>
          <a:stretch/>
        </p:blipFill>
        <p:spPr>
          <a:xfrm>
            <a:off x="259590" y="4400902"/>
            <a:ext cx="1582352" cy="574576"/>
          </a:xfrm>
          <a:prstGeom prst="rect">
            <a:avLst/>
          </a:prstGeom>
          <a:noFill/>
          <a:ln>
            <a:noFill/>
          </a:ln>
        </p:spPr>
      </p:pic>
    </p:spTree>
    <p:extLst>
      <p:ext uri="{BB962C8B-B14F-4D97-AF65-F5344CB8AC3E}">
        <p14:creationId xmlns:p14="http://schemas.microsoft.com/office/powerpoint/2010/main" val="288200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97244" y="971573"/>
            <a:ext cx="5923786" cy="591016"/>
          </a:xfrm>
        </p:spPr>
        <p:txBody>
          <a:bodyPr>
            <a:normAutofit/>
          </a:bodyPr>
          <a:lstStyle/>
          <a:p>
            <a:r>
              <a:rPr lang="en-US" sz="3000" dirty="0"/>
              <a:t>Value of the Plug-a-thon…</a:t>
            </a:r>
          </a:p>
        </p:txBody>
      </p:sp>
      <p:sp>
        <p:nvSpPr>
          <p:cNvPr id="8" name="Content Placeholder 4">
            <a:extLst>
              <a:ext uri="{FF2B5EF4-FFF2-40B4-BE49-F238E27FC236}">
                <a16:creationId xmlns:a16="http://schemas.microsoft.com/office/drawing/2014/main" id="{FB76432B-9006-451D-BAFF-D8E99E023081}"/>
              </a:ext>
            </a:extLst>
          </p:cNvPr>
          <p:cNvSpPr>
            <a:spLocks noGrp="1"/>
          </p:cNvSpPr>
          <p:nvPr>
            <p:ph idx="1"/>
          </p:nvPr>
        </p:nvSpPr>
        <p:spPr>
          <a:xfrm>
            <a:off x="343858" y="1701496"/>
            <a:ext cx="8655175" cy="2477719"/>
          </a:xfrm>
        </p:spPr>
        <p:txBody>
          <a:bodyPr>
            <a:noAutofit/>
          </a:bodyPr>
          <a:lstStyle/>
          <a:p>
            <a:pPr marL="285750" indent="-285750">
              <a:buFont typeface="Arial" panose="020B0604020202020204" pitchFamily="34" charset="0"/>
              <a:buChar char="•"/>
            </a:pPr>
            <a:r>
              <a:rPr lang="en-US" dirty="0">
                <a:solidFill>
                  <a:schemeClr val="bg1">
                    <a:lumMod val="50000"/>
                  </a:schemeClr>
                </a:solidFill>
              </a:rPr>
              <a:t>Plug-a-thon tracks designed to explore:</a:t>
            </a:r>
          </a:p>
          <a:p>
            <a:pPr marL="971550" lvl="1">
              <a:buFont typeface="Arial" panose="020B0604020202020204" pitchFamily="34" charset="0"/>
              <a:buChar char="•"/>
            </a:pPr>
            <a:r>
              <a:rPr lang="en-US" dirty="0">
                <a:solidFill>
                  <a:schemeClr val="bg1">
                    <a:lumMod val="50000"/>
                  </a:schemeClr>
                </a:solidFill>
              </a:rPr>
              <a:t>How existing standards offerings and non-healthcare industry activities that use this technology could be leveraged</a:t>
            </a:r>
          </a:p>
          <a:p>
            <a:pPr marL="420624" indent="-285750"/>
            <a:r>
              <a:rPr lang="en-US" dirty="0">
                <a:solidFill>
                  <a:schemeClr val="bg1">
                    <a:lumMod val="50000"/>
                  </a:schemeClr>
                </a:solidFill>
              </a:rPr>
              <a:t>Existing Technologies</a:t>
            </a:r>
          </a:p>
          <a:p>
            <a:pPr marL="971550" lvl="1">
              <a:buFont typeface="Arial" panose="020B0604020202020204" pitchFamily="34" charset="0"/>
              <a:buChar char="•"/>
            </a:pPr>
            <a:r>
              <a:rPr lang="en-US" dirty="0">
                <a:solidFill>
                  <a:schemeClr val="bg1">
                    <a:lumMod val="50000"/>
                  </a:schemeClr>
                </a:solidFill>
              </a:rPr>
              <a:t>Open API</a:t>
            </a:r>
          </a:p>
          <a:p>
            <a:pPr marL="971550" lvl="1">
              <a:buFont typeface="Arial" panose="020B0604020202020204" pitchFamily="34" charset="0"/>
              <a:buChar char="•"/>
            </a:pPr>
            <a:r>
              <a:rPr lang="en-US" dirty="0">
                <a:solidFill>
                  <a:schemeClr val="bg1">
                    <a:lumMod val="50000"/>
                  </a:schemeClr>
                </a:solidFill>
              </a:rPr>
              <a:t>Apps (banking/retail/social/consumer)</a:t>
            </a:r>
          </a:p>
        </p:txBody>
      </p:sp>
      <p:pic>
        <p:nvPicPr>
          <p:cNvPr id="7" name="Shape 86"/>
          <p:cNvPicPr preferRelativeResize="0"/>
          <p:nvPr/>
        </p:nvPicPr>
        <p:blipFill rotWithShape="1">
          <a:blip r:embed="rId3">
            <a:alphaModFix/>
          </a:blip>
          <a:srcRect/>
          <a:stretch/>
        </p:blipFill>
        <p:spPr>
          <a:xfrm>
            <a:off x="197244" y="4239380"/>
            <a:ext cx="1582352" cy="574576"/>
          </a:xfrm>
          <a:prstGeom prst="rect">
            <a:avLst/>
          </a:prstGeom>
          <a:noFill/>
          <a:ln>
            <a:noFill/>
          </a:ln>
        </p:spPr>
      </p:pic>
    </p:spTree>
    <p:extLst>
      <p:ext uri="{BB962C8B-B14F-4D97-AF65-F5344CB8AC3E}">
        <p14:creationId xmlns:p14="http://schemas.microsoft.com/office/powerpoint/2010/main" val="287795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97244" y="971573"/>
            <a:ext cx="5923786" cy="591016"/>
          </a:xfrm>
        </p:spPr>
        <p:txBody>
          <a:bodyPr>
            <a:normAutofit/>
          </a:bodyPr>
          <a:lstStyle/>
          <a:p>
            <a:r>
              <a:rPr lang="en-US" sz="3000" dirty="0"/>
              <a:t>Value of the Plug-a-thon…</a:t>
            </a:r>
          </a:p>
        </p:txBody>
      </p:sp>
      <p:sp>
        <p:nvSpPr>
          <p:cNvPr id="8" name="Content Placeholder 4">
            <a:extLst>
              <a:ext uri="{FF2B5EF4-FFF2-40B4-BE49-F238E27FC236}">
                <a16:creationId xmlns:a16="http://schemas.microsoft.com/office/drawing/2014/main" id="{FB76432B-9006-451D-BAFF-D8E99E023081}"/>
              </a:ext>
            </a:extLst>
          </p:cNvPr>
          <p:cNvSpPr>
            <a:spLocks noGrp="1"/>
          </p:cNvSpPr>
          <p:nvPr>
            <p:ph idx="1"/>
          </p:nvPr>
        </p:nvSpPr>
        <p:spPr>
          <a:xfrm>
            <a:off x="343858" y="1701497"/>
            <a:ext cx="8655175" cy="1837466"/>
          </a:xfrm>
        </p:spPr>
        <p:txBody>
          <a:bodyPr>
            <a:noAutofit/>
          </a:bodyPr>
          <a:lstStyle/>
          <a:p>
            <a:r>
              <a:rPr lang="en-US" dirty="0">
                <a:solidFill>
                  <a:schemeClr val="bg1">
                    <a:lumMod val="50000"/>
                  </a:schemeClr>
                </a:solidFill>
              </a:rPr>
              <a:t>Plug-a-thon tracks designed to explore:</a:t>
            </a:r>
          </a:p>
          <a:p>
            <a:pPr lvl="1"/>
            <a:r>
              <a:rPr lang="en-US" dirty="0">
                <a:solidFill>
                  <a:schemeClr val="bg1">
                    <a:lumMod val="50000"/>
                  </a:schemeClr>
                </a:solidFill>
              </a:rPr>
              <a:t>Potential touchpoints with existing Standards IHE/HL7/FHIR®</a:t>
            </a:r>
          </a:p>
          <a:p>
            <a:r>
              <a:rPr lang="en-US" dirty="0">
                <a:solidFill>
                  <a:schemeClr val="bg1">
                    <a:lumMod val="50000"/>
                  </a:schemeClr>
                </a:solidFill>
              </a:rPr>
              <a:t>We have plenty of standards:</a:t>
            </a:r>
          </a:p>
          <a:p>
            <a:pPr lvl="1"/>
            <a:r>
              <a:rPr lang="en-US" dirty="0">
                <a:solidFill>
                  <a:schemeClr val="bg1">
                    <a:lumMod val="50000"/>
                  </a:schemeClr>
                </a:solidFill>
              </a:rPr>
              <a:t>Organizations: IHE &amp; HL7</a:t>
            </a:r>
          </a:p>
          <a:p>
            <a:pPr lvl="1"/>
            <a:r>
              <a:rPr lang="en-US" dirty="0">
                <a:solidFill>
                  <a:schemeClr val="bg1">
                    <a:lumMod val="50000"/>
                  </a:schemeClr>
                </a:solidFill>
              </a:rPr>
              <a:t>LOINC, SNOMED, </a:t>
            </a:r>
            <a:r>
              <a:rPr lang="en-US" dirty="0" err="1">
                <a:solidFill>
                  <a:schemeClr val="bg1">
                    <a:lumMod val="50000"/>
                  </a:schemeClr>
                </a:solidFill>
              </a:rPr>
              <a:t>RxNORM</a:t>
            </a:r>
            <a:endParaRPr lang="en-US" dirty="0">
              <a:solidFill>
                <a:schemeClr val="bg1">
                  <a:lumMod val="50000"/>
                </a:schemeClr>
              </a:solidFill>
            </a:endParaRPr>
          </a:p>
        </p:txBody>
      </p:sp>
      <p:pic>
        <p:nvPicPr>
          <p:cNvPr id="7" name="Shape 86"/>
          <p:cNvPicPr preferRelativeResize="0"/>
          <p:nvPr/>
        </p:nvPicPr>
        <p:blipFill rotWithShape="1">
          <a:blip r:embed="rId3">
            <a:alphaModFix/>
          </a:blip>
          <a:srcRect/>
          <a:stretch/>
        </p:blipFill>
        <p:spPr>
          <a:xfrm>
            <a:off x="197244" y="4239380"/>
            <a:ext cx="1582352" cy="574576"/>
          </a:xfrm>
          <a:prstGeom prst="rect">
            <a:avLst/>
          </a:prstGeom>
          <a:noFill/>
          <a:ln>
            <a:noFill/>
          </a:ln>
        </p:spPr>
      </p:pic>
    </p:spTree>
    <p:extLst>
      <p:ext uri="{BB962C8B-B14F-4D97-AF65-F5344CB8AC3E}">
        <p14:creationId xmlns:p14="http://schemas.microsoft.com/office/powerpoint/2010/main" val="1262429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576824" y="933117"/>
            <a:ext cx="5923786" cy="591016"/>
          </a:xfrm>
        </p:spPr>
        <p:txBody>
          <a:bodyPr>
            <a:normAutofit/>
          </a:bodyPr>
          <a:lstStyle/>
          <a:p>
            <a:r>
              <a:rPr lang="en-US" sz="3000" dirty="0">
                <a:solidFill>
                  <a:schemeClr val="accent3"/>
                </a:solidFill>
              </a:rPr>
              <a:t>Plug-a-thon… Jan 2018</a:t>
            </a:r>
          </a:p>
        </p:txBody>
      </p:sp>
      <p:sp>
        <p:nvSpPr>
          <p:cNvPr id="9" name="Rectangle 8">
            <a:extLst>
              <a:ext uri="{FF2B5EF4-FFF2-40B4-BE49-F238E27FC236}">
                <a16:creationId xmlns:a16="http://schemas.microsoft.com/office/drawing/2014/main" id="{63972A1F-E4F8-4265-B256-F11BFEA5FDE1}"/>
              </a:ext>
            </a:extLst>
          </p:cNvPr>
          <p:cNvSpPr/>
          <p:nvPr/>
        </p:nvSpPr>
        <p:spPr>
          <a:xfrm>
            <a:off x="258030" y="1562589"/>
            <a:ext cx="8242580" cy="3293209"/>
          </a:xfrm>
          <a:prstGeom prst="rect">
            <a:avLst/>
          </a:prstGeom>
        </p:spPr>
        <p:txBody>
          <a:bodyPr wrap="square">
            <a:spAutoFit/>
          </a:bodyPr>
          <a:lstStyle/>
          <a:p>
            <a:pPr>
              <a:spcBef>
                <a:spcPts val="1800"/>
              </a:spcBef>
            </a:pPr>
            <a:r>
              <a:rPr lang="en-US" sz="1600" dirty="0">
                <a:solidFill>
                  <a:schemeClr val="bg1">
                    <a:lumMod val="50000"/>
                  </a:schemeClr>
                </a:solidFill>
                <a:latin typeface="Arial" panose="020B0604020202020204" pitchFamily="34" charset="0"/>
                <a:cs typeface="Arial" panose="020B0604020202020204" pitchFamily="34" charset="0"/>
              </a:rPr>
              <a:t>Four Plug-a-thon tracks included at the 2018 event</a:t>
            </a:r>
          </a:p>
          <a:p>
            <a:pPr marL="571500" indent="-342900">
              <a:buFont typeface="Courier New" panose="02070309020205020404" pitchFamily="49" charset="0"/>
              <a:buChar char="o"/>
            </a:pPr>
            <a:r>
              <a:rPr lang="en-US" sz="1600" dirty="0">
                <a:solidFill>
                  <a:schemeClr val="bg1">
                    <a:lumMod val="50000"/>
                  </a:schemeClr>
                </a:solidFill>
                <a:latin typeface="Arial" panose="020B0604020202020204" pitchFamily="34" charset="0"/>
                <a:cs typeface="Arial" panose="020B0604020202020204" pitchFamily="34" charset="0"/>
              </a:rPr>
              <a:t>mHealth - We believe that it is important to get the data on the right patient to the right provider at the right time.  This happens at point of care.</a:t>
            </a:r>
          </a:p>
          <a:p>
            <a:pPr marL="228600"/>
            <a:endParaRPr lang="en-US" sz="1600" dirty="0">
              <a:solidFill>
                <a:schemeClr val="bg1">
                  <a:lumMod val="50000"/>
                </a:schemeClr>
              </a:solidFill>
              <a:latin typeface="Arial" panose="020B0604020202020204" pitchFamily="34" charset="0"/>
              <a:cs typeface="Arial" panose="020B0604020202020204" pitchFamily="34" charset="0"/>
            </a:endParaRPr>
          </a:p>
          <a:p>
            <a:pPr marL="571500" indent="-342900">
              <a:buFont typeface="Courier New" panose="02070309020205020404" pitchFamily="49" charset="0"/>
              <a:buChar char="o"/>
            </a:pPr>
            <a:r>
              <a:rPr lang="en-US" sz="1600" dirty="0">
                <a:solidFill>
                  <a:schemeClr val="bg1">
                    <a:lumMod val="50000"/>
                  </a:schemeClr>
                </a:solidFill>
                <a:latin typeface="Arial" panose="020B0604020202020204" pitchFamily="34" charset="0"/>
                <a:cs typeface="Arial" panose="020B0604020202020204" pitchFamily="34" charset="0"/>
              </a:rPr>
              <a:t>Devices on FHIR®© - Devices are important however there is a larger use for FHIR®©.  The flexibility of an open API allows build once use multiple times.</a:t>
            </a:r>
          </a:p>
          <a:p>
            <a:pPr marL="228600"/>
            <a:endParaRPr lang="en-US" sz="1600" dirty="0">
              <a:solidFill>
                <a:schemeClr val="bg1">
                  <a:lumMod val="50000"/>
                </a:schemeClr>
              </a:solidFill>
              <a:latin typeface="Arial" panose="020B0604020202020204" pitchFamily="34" charset="0"/>
              <a:cs typeface="Arial" panose="020B0604020202020204" pitchFamily="34" charset="0"/>
            </a:endParaRPr>
          </a:p>
          <a:p>
            <a:pPr marL="571500" indent="-342900">
              <a:buFont typeface="Courier New" panose="02070309020205020404" pitchFamily="49" charset="0"/>
              <a:buChar char="o"/>
            </a:pPr>
            <a:r>
              <a:rPr lang="en-US" sz="1600" dirty="0">
                <a:solidFill>
                  <a:schemeClr val="bg1">
                    <a:lumMod val="50000"/>
                  </a:schemeClr>
                </a:solidFill>
                <a:latin typeface="Arial" panose="020B0604020202020204" pitchFamily="34" charset="0"/>
                <a:cs typeface="Arial" panose="020B0604020202020204" pitchFamily="34" charset="0"/>
              </a:rPr>
              <a:t>Internet of Things – Medical - Data is our business so Medical devices will play a key part once we address the first two bullets.</a:t>
            </a:r>
          </a:p>
          <a:p>
            <a:pPr marL="228600"/>
            <a:endParaRPr lang="en-US" sz="1600" dirty="0">
              <a:solidFill>
                <a:schemeClr val="bg1">
                  <a:lumMod val="50000"/>
                </a:schemeClr>
              </a:solidFill>
              <a:latin typeface="Arial" panose="020B0604020202020204" pitchFamily="34" charset="0"/>
              <a:cs typeface="Arial" panose="020B0604020202020204" pitchFamily="34" charset="0"/>
            </a:endParaRPr>
          </a:p>
          <a:p>
            <a:pPr marL="571500" indent="-342900">
              <a:buFont typeface="Courier New" panose="02070309020205020404" pitchFamily="49" charset="0"/>
              <a:buChar char="o"/>
            </a:pPr>
            <a:r>
              <a:rPr lang="en-US" sz="1600" dirty="0">
                <a:solidFill>
                  <a:schemeClr val="bg1">
                    <a:lumMod val="50000"/>
                  </a:schemeClr>
                </a:solidFill>
                <a:latin typeface="Arial" panose="020B0604020202020204" pitchFamily="34" charset="0"/>
                <a:cs typeface="Arial" panose="020B0604020202020204" pitchFamily="34" charset="0"/>
              </a:rPr>
              <a:t>Blockchain – Healthcare - Block chain has untapped potential our focus is more immediate.</a:t>
            </a:r>
          </a:p>
          <a:p>
            <a:pPr marL="1028700" lvl="1" indent="-342900">
              <a:buFont typeface="Courier New" panose="02070309020205020404" pitchFamily="49" charset="0"/>
              <a:buChar char="o"/>
            </a:pPr>
            <a:endParaRPr lang="en-US" sz="1600" dirty="0">
              <a:solidFill>
                <a:schemeClr val="accent3"/>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256" y="1018312"/>
            <a:ext cx="1106323" cy="396565"/>
          </a:xfrm>
          <a:prstGeom prst="rect">
            <a:avLst/>
          </a:prstGeom>
        </p:spPr>
      </p:pic>
    </p:spTree>
    <p:extLst>
      <p:ext uri="{BB962C8B-B14F-4D97-AF65-F5344CB8AC3E}">
        <p14:creationId xmlns:p14="http://schemas.microsoft.com/office/powerpoint/2010/main" val="1345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343858" y="1697147"/>
            <a:ext cx="8655175" cy="1477329"/>
          </a:xfrm>
        </p:spPr>
        <p:txBody>
          <a:bodyPr>
            <a:noAutofit/>
          </a:bodyPr>
          <a:lstStyle/>
          <a:p>
            <a:pPr marL="285750" indent="-285750">
              <a:buFont typeface="Arial" panose="020B0604020202020204" pitchFamily="34" charset="0"/>
              <a:buChar char="•"/>
            </a:pPr>
            <a:r>
              <a:rPr lang="en-US" b="1" dirty="0">
                <a:solidFill>
                  <a:schemeClr val="bg1">
                    <a:lumMod val="50000"/>
                  </a:schemeClr>
                </a:solidFill>
                <a:latin typeface="Verdana"/>
                <a:ea typeface="Verdana"/>
                <a:cs typeface="Verdana"/>
                <a:sym typeface="Verdana"/>
              </a:rPr>
              <a:t>mHealth</a:t>
            </a:r>
            <a:r>
              <a:rPr lang="en-US" b="1" baseline="30000" dirty="0">
                <a:solidFill>
                  <a:schemeClr val="bg1">
                    <a:lumMod val="50000"/>
                  </a:schemeClr>
                </a:solidFill>
                <a:latin typeface="Verdana"/>
                <a:ea typeface="Verdana"/>
                <a:cs typeface="Verdana"/>
                <a:sym typeface="Verdana"/>
              </a:rPr>
              <a:t> </a:t>
            </a:r>
            <a:r>
              <a:rPr lang="en-US" b="1" dirty="0">
                <a:solidFill>
                  <a:schemeClr val="bg1">
                    <a:lumMod val="50000"/>
                  </a:schemeClr>
                </a:solidFill>
                <a:latin typeface="Verdana"/>
                <a:ea typeface="Verdana"/>
                <a:cs typeface="Verdana"/>
                <a:sym typeface="Verdana"/>
              </a:rPr>
              <a:t>Track</a:t>
            </a:r>
          </a:p>
          <a:p>
            <a:pPr marL="836676" lvl="1">
              <a:lnSpc>
                <a:spcPct val="100000"/>
              </a:lnSpc>
              <a:buFont typeface="Arial" panose="020B0604020202020204" pitchFamily="34" charset="0"/>
              <a:buChar char="•"/>
            </a:pPr>
            <a:r>
              <a:rPr lang="en-US" dirty="0">
                <a:solidFill>
                  <a:schemeClr val="bg1">
                    <a:lumMod val="50000"/>
                  </a:schemeClr>
                </a:solidFill>
                <a:ea typeface="Verdana" panose="020B0604030504040204" pitchFamily="34" charset="0"/>
                <a:sym typeface="Arial"/>
              </a:rPr>
              <a:t>Exploration to connect the new, prolific generation of health IT participant; the smartphone app and internet cloud product developer, with the current keepers of healthcare data; the health systems, </a:t>
            </a:r>
            <a:r>
              <a:rPr lang="en-US" dirty="0">
                <a:solidFill>
                  <a:schemeClr val="bg1">
                    <a:lumMod val="50000"/>
                  </a:schemeClr>
                </a:solidFill>
              </a:rPr>
              <a:t>integrated delivery networks (IDNs)</a:t>
            </a:r>
            <a:r>
              <a:rPr lang="en-US" dirty="0">
                <a:solidFill>
                  <a:schemeClr val="bg1">
                    <a:lumMod val="50000"/>
                  </a:schemeClr>
                </a:solidFill>
                <a:ea typeface="Verdana" panose="020B0604030504040204" pitchFamily="34" charset="0"/>
                <a:sym typeface="Arial"/>
              </a:rPr>
              <a:t>, and Health Information Exchanges</a:t>
            </a:r>
          </a:p>
        </p:txBody>
      </p:sp>
      <p:sp>
        <p:nvSpPr>
          <p:cNvPr id="5" name="Title 3"/>
          <p:cNvSpPr>
            <a:spLocks noGrp="1"/>
          </p:cNvSpPr>
          <p:nvPr>
            <p:ph type="title"/>
          </p:nvPr>
        </p:nvSpPr>
        <p:spPr>
          <a:xfrm>
            <a:off x="2662652" y="1084066"/>
            <a:ext cx="5923786" cy="591016"/>
          </a:xfrm>
        </p:spPr>
        <p:txBody>
          <a:bodyPr>
            <a:normAutofit/>
          </a:bodyPr>
          <a:lstStyle/>
          <a:p>
            <a:r>
              <a:rPr lang="en-US" sz="3000" dirty="0"/>
              <a:t>Plug-a-thon</a:t>
            </a:r>
          </a:p>
        </p:txBody>
      </p:sp>
      <p:sp>
        <p:nvSpPr>
          <p:cNvPr id="2" name="Rectangle 1">
            <a:extLst>
              <a:ext uri="{FF2B5EF4-FFF2-40B4-BE49-F238E27FC236}">
                <a16:creationId xmlns:a16="http://schemas.microsoft.com/office/drawing/2014/main" id="{5E9360C6-0EE1-47C6-ACB6-7C071104773D}"/>
              </a:ext>
            </a:extLst>
          </p:cNvPr>
          <p:cNvSpPr/>
          <p:nvPr/>
        </p:nvSpPr>
        <p:spPr>
          <a:xfrm>
            <a:off x="343858" y="3176430"/>
            <a:ext cx="8242580" cy="1754326"/>
          </a:xfrm>
          <a:prstGeom prst="rect">
            <a:avLst/>
          </a:prstGeom>
        </p:spPr>
        <p:txBody>
          <a:bodyPr wrap="square">
            <a:spAutoFit/>
          </a:bodyPr>
          <a:lstStyle/>
          <a:p>
            <a:pPr marL="285750" indent="-285750">
              <a:buFont typeface="Arial" panose="020B0604020202020204" pitchFamily="34" charset="0"/>
              <a:buChar char="•"/>
            </a:pPr>
            <a:r>
              <a:rPr lang="en-US" b="1" dirty="0">
                <a:solidFill>
                  <a:schemeClr val="bg1">
                    <a:lumMod val="50000"/>
                  </a:schemeClr>
                </a:solidFill>
                <a:latin typeface="Helvetica Neue Light (Body)"/>
              </a:rPr>
              <a:t>We leverage several tools:</a:t>
            </a:r>
          </a:p>
          <a:p>
            <a:pPr marL="742950" lvl="1" indent="-285750">
              <a:buFont typeface="Arial" panose="020B0604020202020204" pitchFamily="34" charset="0"/>
              <a:buChar char="•"/>
            </a:pPr>
            <a:r>
              <a:rPr lang="en-US" dirty="0">
                <a:solidFill>
                  <a:schemeClr val="bg1">
                    <a:lumMod val="50000"/>
                  </a:schemeClr>
                </a:solidFill>
                <a:latin typeface="Helvetica Neue Light (Body)"/>
              </a:rPr>
              <a:t>FHIR®-Pit as a test tool</a:t>
            </a:r>
          </a:p>
          <a:p>
            <a:pPr marL="1200150" lvl="2" indent="-285750">
              <a:buFont typeface="Arial" panose="020B0604020202020204" pitchFamily="34" charset="0"/>
              <a:buChar char="•"/>
            </a:pPr>
            <a:r>
              <a:rPr lang="en-US" dirty="0">
                <a:solidFill>
                  <a:schemeClr val="bg1">
                    <a:lumMod val="50000"/>
                  </a:schemeClr>
                </a:solidFill>
                <a:latin typeface="Helvetica Neue Light (Body)"/>
              </a:rPr>
              <a:t>Sandbox environment for testing</a:t>
            </a:r>
          </a:p>
          <a:p>
            <a:pPr marL="742950" lvl="1" indent="-285750">
              <a:buFont typeface="Arial" panose="020B0604020202020204" pitchFamily="34" charset="0"/>
              <a:buChar char="•"/>
            </a:pPr>
            <a:r>
              <a:rPr lang="en-US" dirty="0">
                <a:solidFill>
                  <a:schemeClr val="bg1">
                    <a:lumMod val="50000"/>
                  </a:schemeClr>
                </a:solidFill>
                <a:latin typeface="Helvetica Neue Light (Body)"/>
              </a:rPr>
              <a:t>Realistic synthetic test data from </a:t>
            </a:r>
            <a:r>
              <a:rPr lang="en-US" dirty="0">
                <a:solidFill>
                  <a:schemeClr val="accent3"/>
                </a:solidFill>
                <a:latin typeface="Helvetica Neue Light (Body)"/>
                <a:hlinkClick r:id="rId3"/>
              </a:rPr>
              <a:t>Patient Generator™</a:t>
            </a:r>
            <a:endParaRPr lang="en-US" dirty="0">
              <a:solidFill>
                <a:schemeClr val="accent3"/>
              </a:solidFill>
              <a:latin typeface="Helvetica Neue Light (Body)"/>
            </a:endParaRPr>
          </a:p>
          <a:p>
            <a:pPr marL="1200150" lvl="2" indent="-285750">
              <a:buFont typeface="Arial" panose="020B0604020202020204" pitchFamily="34" charset="0"/>
              <a:buChar char="•"/>
            </a:pPr>
            <a:r>
              <a:rPr lang="en-US" dirty="0">
                <a:solidFill>
                  <a:schemeClr val="bg1">
                    <a:lumMod val="50000"/>
                  </a:schemeClr>
                </a:solidFill>
                <a:latin typeface="Helvetica Neue Light (Body)"/>
              </a:rPr>
              <a:t>Full “Personas” with photos, life stories, full longitudinal records</a:t>
            </a:r>
          </a:p>
          <a:p>
            <a:pPr marL="742950" lvl="1" indent="-285750">
              <a:buFont typeface="Arial" panose="020B0604020202020204" pitchFamily="34" charset="0"/>
              <a:buChar char="•"/>
            </a:pPr>
            <a:r>
              <a:rPr lang="en-US" dirty="0">
                <a:solidFill>
                  <a:schemeClr val="bg1">
                    <a:lumMod val="50000"/>
                  </a:schemeClr>
                </a:solidFill>
                <a:latin typeface="Helvetica Neue Light (Body)"/>
              </a:rPr>
              <a:t>Since this is not PHI perfect for demos and testing</a:t>
            </a:r>
          </a:p>
        </p:txBody>
      </p:sp>
      <p:pic>
        <p:nvPicPr>
          <p:cNvPr id="8" name="Picture 7"/>
          <p:cNvPicPr>
            <a:picLocks noChangeAspect="1"/>
          </p:cNvPicPr>
          <p:nvPr/>
        </p:nvPicPr>
        <p:blipFill>
          <a:blip r:embed="rId4"/>
          <a:stretch>
            <a:fillRect/>
          </a:stretch>
        </p:blipFill>
        <p:spPr>
          <a:xfrm>
            <a:off x="6461421" y="939384"/>
            <a:ext cx="1595354" cy="71363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7256" y="1129144"/>
            <a:ext cx="1106323" cy="396565"/>
          </a:xfrm>
          <a:prstGeom prst="rect">
            <a:avLst/>
          </a:prstGeom>
        </p:spPr>
      </p:pic>
    </p:spTree>
    <p:extLst>
      <p:ext uri="{BB962C8B-B14F-4D97-AF65-F5344CB8AC3E}">
        <p14:creationId xmlns:p14="http://schemas.microsoft.com/office/powerpoint/2010/main" val="4003208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218168" y="1697148"/>
            <a:ext cx="8655175" cy="1551958"/>
          </a:xfrm>
        </p:spPr>
        <p:txBody>
          <a:bodyPr>
            <a:noAutofit/>
          </a:bodyPr>
          <a:lstStyle/>
          <a:p>
            <a:pPr marL="420624" indent="-285750"/>
            <a:r>
              <a:rPr lang="en-US" b="1" dirty="0">
                <a:solidFill>
                  <a:schemeClr val="bg1">
                    <a:lumMod val="50000"/>
                  </a:schemeClr>
                </a:solidFill>
                <a:latin typeface="+mn-lt"/>
                <a:cs typeface="Arial" panose="020B0604020202020204" pitchFamily="34" charset="0"/>
              </a:rPr>
              <a:t>Plug-a-thon Tracks</a:t>
            </a:r>
          </a:p>
          <a:p>
            <a:pPr marL="1028700" lvl="1" indent="-342900">
              <a:buFont typeface="Arial" panose="020B0604020202020204" pitchFamily="34" charset="0"/>
              <a:buChar char="•"/>
            </a:pPr>
            <a:r>
              <a:rPr lang="en-US" dirty="0" err="1">
                <a:solidFill>
                  <a:schemeClr val="bg1">
                    <a:lumMod val="50000"/>
                  </a:schemeClr>
                </a:solidFill>
                <a:latin typeface="+mn-lt"/>
                <a:cs typeface="Arial" panose="020B0604020202020204" pitchFamily="34" charset="0"/>
              </a:rPr>
              <a:t>mHealth</a:t>
            </a:r>
            <a:r>
              <a:rPr lang="en-US" dirty="0">
                <a:solidFill>
                  <a:schemeClr val="bg1">
                    <a:lumMod val="50000"/>
                  </a:schemeClr>
                </a:solidFill>
                <a:latin typeface="+mn-lt"/>
                <a:cs typeface="Arial" panose="020B0604020202020204" pitchFamily="34" charset="0"/>
              </a:rPr>
              <a:t> </a:t>
            </a:r>
          </a:p>
          <a:p>
            <a:pPr marL="1028700" lvl="1" indent="-342900">
              <a:buFont typeface="Arial" panose="020B0604020202020204" pitchFamily="34" charset="0"/>
              <a:buChar char="•"/>
            </a:pPr>
            <a:r>
              <a:rPr lang="en-US" dirty="0">
                <a:solidFill>
                  <a:schemeClr val="bg1">
                    <a:lumMod val="50000"/>
                  </a:schemeClr>
                </a:solidFill>
                <a:latin typeface="+mn-lt"/>
                <a:cs typeface="Arial" panose="020B0604020202020204" pitchFamily="34" charset="0"/>
              </a:rPr>
              <a:t>Devices on FHIR®©</a:t>
            </a:r>
          </a:p>
          <a:p>
            <a:pPr marL="1028700" lvl="1" indent="-342900">
              <a:buFont typeface="Arial" panose="020B0604020202020204" pitchFamily="34" charset="0"/>
              <a:buChar char="•"/>
            </a:pPr>
            <a:r>
              <a:rPr lang="en-US" dirty="0">
                <a:solidFill>
                  <a:schemeClr val="bg1">
                    <a:lumMod val="50000"/>
                  </a:schemeClr>
                </a:solidFill>
                <a:latin typeface="+mn-lt"/>
                <a:cs typeface="Arial" panose="020B0604020202020204" pitchFamily="34" charset="0"/>
              </a:rPr>
              <a:t>Internet of Things – Medical</a:t>
            </a:r>
          </a:p>
          <a:p>
            <a:pPr marL="1028700" lvl="1" indent="-342900">
              <a:buFont typeface="Arial" panose="020B0604020202020204" pitchFamily="34" charset="0"/>
              <a:buChar char="•"/>
            </a:pPr>
            <a:r>
              <a:rPr lang="en-US" dirty="0">
                <a:solidFill>
                  <a:schemeClr val="bg1">
                    <a:lumMod val="50000"/>
                  </a:schemeClr>
                </a:solidFill>
                <a:latin typeface="+mn-lt"/>
                <a:cs typeface="Arial" panose="020B0604020202020204" pitchFamily="34" charset="0"/>
              </a:rPr>
              <a:t>Blockchain – Healthcare</a:t>
            </a:r>
            <a:r>
              <a:rPr lang="en-US" dirty="0">
                <a:solidFill>
                  <a:schemeClr val="bg1">
                    <a:lumMod val="50000"/>
                  </a:schemeClr>
                </a:solidFill>
              </a:rPr>
              <a:t> </a:t>
            </a:r>
          </a:p>
          <a:p>
            <a:pPr marL="285750" indent="-285750">
              <a:buFont typeface="Arial" panose="020B0604020202020204" pitchFamily="34" charset="0"/>
              <a:buChar char="•"/>
            </a:pPr>
            <a:r>
              <a:rPr lang="en-US" b="1" dirty="0">
                <a:solidFill>
                  <a:schemeClr val="bg1">
                    <a:lumMod val="50000"/>
                  </a:schemeClr>
                </a:solidFill>
              </a:rPr>
              <a:t>At the Plug-a-thon</a:t>
            </a:r>
          </a:p>
          <a:p>
            <a:pPr lvl="1">
              <a:buFont typeface="Arial" panose="020B0604020202020204" pitchFamily="34" charset="0"/>
              <a:buChar char="•"/>
            </a:pPr>
            <a:r>
              <a:rPr lang="en-US" dirty="0">
                <a:solidFill>
                  <a:schemeClr val="bg1">
                    <a:lumMod val="50000"/>
                  </a:schemeClr>
                </a:solidFill>
              </a:rPr>
              <a:t>We saw that the tracks started talking and it all started to combine into one conversation. </a:t>
            </a:r>
          </a:p>
          <a:p>
            <a:pPr marL="800100" lvl="1" indent="-342900">
              <a:buFont typeface="Arial" panose="020B0604020202020204" pitchFamily="34" charset="0"/>
              <a:buChar char="•"/>
            </a:pPr>
            <a:r>
              <a:rPr lang="en-US" dirty="0">
                <a:solidFill>
                  <a:schemeClr val="bg1">
                    <a:lumMod val="50000"/>
                  </a:schemeClr>
                </a:solidFill>
              </a:rPr>
              <a:t>Its these opportunities to interact and brainstorm that allow for ideas to develop into innovative ways to solve problems.</a:t>
            </a:r>
            <a:endParaRPr lang="en-US" dirty="0">
              <a:solidFill>
                <a:schemeClr val="bg1">
                  <a:lumMod val="50000"/>
                </a:schemeClr>
              </a:solidFill>
              <a:latin typeface="+mn-lt"/>
              <a:cs typeface="Arial" panose="020B0604020202020204" pitchFamily="34" charset="0"/>
            </a:endParaRPr>
          </a:p>
        </p:txBody>
      </p:sp>
      <p:sp>
        <p:nvSpPr>
          <p:cNvPr id="5" name="Title 3"/>
          <p:cNvSpPr>
            <a:spLocks noGrp="1"/>
          </p:cNvSpPr>
          <p:nvPr>
            <p:ph type="title"/>
          </p:nvPr>
        </p:nvSpPr>
        <p:spPr>
          <a:xfrm>
            <a:off x="2692361" y="1062001"/>
            <a:ext cx="5923786" cy="591016"/>
          </a:xfrm>
        </p:spPr>
        <p:txBody>
          <a:bodyPr>
            <a:normAutofit/>
          </a:bodyPr>
          <a:lstStyle/>
          <a:p>
            <a:r>
              <a:rPr lang="en-US" sz="3000" dirty="0"/>
              <a:t>Plug-a-thon</a:t>
            </a:r>
          </a:p>
        </p:txBody>
      </p:sp>
      <p:pic>
        <p:nvPicPr>
          <p:cNvPr id="8" name="Picture 7"/>
          <p:cNvPicPr>
            <a:picLocks noChangeAspect="1"/>
          </p:cNvPicPr>
          <p:nvPr/>
        </p:nvPicPr>
        <p:blipFill>
          <a:blip r:embed="rId3"/>
          <a:stretch>
            <a:fillRect/>
          </a:stretch>
        </p:blipFill>
        <p:spPr>
          <a:xfrm>
            <a:off x="6461421" y="939384"/>
            <a:ext cx="1595354" cy="71363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7256" y="1129144"/>
            <a:ext cx="1106323" cy="396565"/>
          </a:xfrm>
          <a:prstGeom prst="rect">
            <a:avLst/>
          </a:prstGeom>
        </p:spPr>
      </p:pic>
    </p:spTree>
    <p:extLst>
      <p:ext uri="{BB962C8B-B14F-4D97-AF65-F5344CB8AC3E}">
        <p14:creationId xmlns:p14="http://schemas.microsoft.com/office/powerpoint/2010/main" val="2549890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forward in New Jersey</a:t>
            </a:r>
          </a:p>
        </p:txBody>
      </p:sp>
      <p:sp>
        <p:nvSpPr>
          <p:cNvPr id="3" name="Content Placeholder 2"/>
          <p:cNvSpPr>
            <a:spLocks noGrp="1"/>
          </p:cNvSpPr>
          <p:nvPr>
            <p:ph idx="1"/>
          </p:nvPr>
        </p:nvSpPr>
        <p:spPr/>
        <p:txBody>
          <a:bodyPr/>
          <a:lstStyle/>
          <a:p>
            <a:r>
              <a:rPr lang="en-US" dirty="0">
                <a:solidFill>
                  <a:schemeClr val="bg1">
                    <a:lumMod val="50000"/>
                  </a:schemeClr>
                </a:solidFill>
              </a:rPr>
              <a:t>Enable the use cases:</a:t>
            </a:r>
          </a:p>
          <a:p>
            <a:r>
              <a:rPr lang="en-US" dirty="0">
                <a:solidFill>
                  <a:schemeClr val="bg1">
                    <a:lumMod val="50000"/>
                  </a:schemeClr>
                </a:solidFill>
              </a:rPr>
              <a:t>Provide the ability for small practices to participate in Health Information Exchange</a:t>
            </a:r>
          </a:p>
          <a:p>
            <a:r>
              <a:rPr lang="en-US" dirty="0">
                <a:solidFill>
                  <a:schemeClr val="bg1">
                    <a:lumMod val="50000"/>
                  </a:schemeClr>
                </a:solidFill>
              </a:rPr>
              <a:t>Meet people were they are…</a:t>
            </a:r>
          </a:p>
          <a:p>
            <a:r>
              <a:rPr lang="en-US" dirty="0">
                <a:solidFill>
                  <a:schemeClr val="bg1">
                    <a:lumMod val="50000"/>
                  </a:schemeClr>
                </a:solidFill>
              </a:rPr>
              <a:t>Help organizations transform from Fee-for-Service to Value-Based-Care</a:t>
            </a:r>
          </a:p>
        </p:txBody>
      </p:sp>
    </p:spTree>
    <p:extLst>
      <p:ext uri="{BB962C8B-B14F-4D97-AF65-F5344CB8AC3E}">
        <p14:creationId xmlns:p14="http://schemas.microsoft.com/office/powerpoint/2010/main" val="1296980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7" y="2489578"/>
            <a:ext cx="8793786" cy="661940"/>
          </a:xfrm>
        </p:spPr>
        <p:txBody>
          <a:bodyPr>
            <a:normAutofit fontScale="90000"/>
          </a:bodyPr>
          <a:lstStyle/>
          <a:p>
            <a:r>
              <a:rPr lang="en-US" dirty="0"/>
              <a:t>IHE’s Plug-a-thon Dispels New Health Technology Hype vs Value</a:t>
            </a:r>
            <a:endParaRPr lang="en-US" dirty="0">
              <a:solidFill>
                <a:srgbClr val="217AA0"/>
              </a:solidFill>
            </a:endParaRPr>
          </a:p>
        </p:txBody>
      </p:sp>
      <p:sp>
        <p:nvSpPr>
          <p:cNvPr id="3" name="Subtitle 2"/>
          <p:cNvSpPr>
            <a:spLocks noGrp="1"/>
          </p:cNvSpPr>
          <p:nvPr>
            <p:ph type="subTitle" idx="1"/>
          </p:nvPr>
        </p:nvSpPr>
        <p:spPr>
          <a:xfrm>
            <a:off x="159714" y="3518274"/>
            <a:ext cx="8793786" cy="1210315"/>
          </a:xfrm>
        </p:spPr>
        <p:txBody>
          <a:bodyPr>
            <a:normAutofit fontScale="92500" lnSpcReduction="10000"/>
          </a:bodyPr>
          <a:lstStyle/>
          <a:p>
            <a:r>
              <a:rPr lang="en-US" dirty="0"/>
              <a:t>John T. Donnelly, </a:t>
            </a:r>
            <a:r>
              <a:rPr lang="en-US" sz="1800" dirty="0"/>
              <a:t>President, IntePro Solutions Inc (moderator)</a:t>
            </a:r>
          </a:p>
          <a:p>
            <a:r>
              <a:rPr lang="en-US" dirty="0"/>
              <a:t>Samir Jain, VP of Technology, Ready Computing</a:t>
            </a:r>
          </a:p>
          <a:p>
            <a:r>
              <a:rPr lang="en-US" sz="1800" dirty="0"/>
              <a:t>John Novak, Snr </a:t>
            </a:r>
            <a:r>
              <a:rPr lang="en-US" dirty="0"/>
              <a:t>Director Architecture &amp; Gov’t Technologies, </a:t>
            </a:r>
          </a:p>
          <a:p>
            <a:r>
              <a:rPr lang="en-US" dirty="0"/>
              <a:t>   Healthcare Delivery Systems iLab, NJ Innovation Institute</a:t>
            </a:r>
            <a:endParaRPr lang="en-US" sz="1800" dirty="0"/>
          </a:p>
        </p:txBody>
      </p:sp>
      <p:pic>
        <p:nvPicPr>
          <p:cNvPr id="5" name="Picture 4">
            <a:extLst>
              <a:ext uri="{FF2B5EF4-FFF2-40B4-BE49-F238E27FC236}">
                <a16:creationId xmlns:a16="http://schemas.microsoft.com/office/drawing/2014/main" id="{A837F2B2-3601-4613-9CEA-9682ACC2370F}"/>
              </a:ext>
            </a:extLst>
          </p:cNvPr>
          <p:cNvPicPr>
            <a:picLocks noChangeAspect="1"/>
          </p:cNvPicPr>
          <p:nvPr/>
        </p:nvPicPr>
        <p:blipFill>
          <a:blip r:embed="rId2"/>
          <a:stretch>
            <a:fillRect/>
          </a:stretch>
        </p:blipFill>
        <p:spPr>
          <a:xfrm>
            <a:off x="267206" y="4444009"/>
            <a:ext cx="1379085" cy="569160"/>
          </a:xfrm>
          <a:prstGeom prst="rect">
            <a:avLst/>
          </a:prstGeom>
        </p:spPr>
      </p:pic>
    </p:spTree>
    <p:extLst>
      <p:ext uri="{BB962C8B-B14F-4D97-AF65-F5344CB8AC3E}">
        <p14:creationId xmlns:p14="http://schemas.microsoft.com/office/powerpoint/2010/main" val="112085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0549" y="926201"/>
            <a:ext cx="6881040" cy="3967200"/>
          </a:xfrm>
          <a:prstGeom prst="rect">
            <a:avLst/>
          </a:prstGeom>
        </p:spPr>
      </p:pic>
    </p:spTree>
    <p:extLst>
      <p:ext uri="{BB962C8B-B14F-4D97-AF65-F5344CB8AC3E}">
        <p14:creationId xmlns:p14="http://schemas.microsoft.com/office/powerpoint/2010/main" val="2265111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911" y="2571750"/>
            <a:ext cx="8646389" cy="1090340"/>
          </a:xfrm>
        </p:spPr>
        <p:txBody>
          <a:bodyPr>
            <a:normAutofit fontScale="90000"/>
          </a:bodyPr>
          <a:lstStyle/>
          <a:p>
            <a:pPr>
              <a:spcAft>
                <a:spcPts val="600"/>
              </a:spcAft>
            </a:pPr>
            <a:r>
              <a:rPr lang="en-US" dirty="0"/>
              <a:t>IHE USA Plug-a-thon 2018</a:t>
            </a:r>
            <a:br>
              <a:rPr lang="en-US" dirty="0"/>
            </a:br>
            <a:r>
              <a:rPr lang="en-US" sz="3100" dirty="0"/>
              <a:t>Sponsor: Ready Computing Inc</a:t>
            </a:r>
            <a:br>
              <a:rPr lang="en-US" dirty="0"/>
            </a:br>
            <a:endParaRPr lang="en-US" dirty="0"/>
          </a:p>
        </p:txBody>
      </p:sp>
      <p:sp>
        <p:nvSpPr>
          <p:cNvPr id="4" name="Subtitle 3">
            <a:extLst>
              <a:ext uri="{FF2B5EF4-FFF2-40B4-BE49-F238E27FC236}">
                <a16:creationId xmlns:a16="http://schemas.microsoft.com/office/drawing/2014/main" id="{B6B4674F-284E-4328-9893-95322948EAC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0369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9" y="962572"/>
            <a:ext cx="7289030" cy="603250"/>
          </a:xfrm>
        </p:spPr>
        <p:txBody>
          <a:bodyPr/>
          <a:lstStyle/>
          <a:p>
            <a:r>
              <a:rPr lang="en-US" dirty="0"/>
              <a:t>Introduction </a:t>
            </a:r>
            <a:r>
              <a:rPr lang="mr-IN" dirty="0"/>
              <a:t>–</a:t>
            </a:r>
            <a:r>
              <a:rPr lang="en-US" dirty="0"/>
              <a:t> Ready Computing</a:t>
            </a:r>
          </a:p>
        </p:txBody>
      </p:sp>
      <p:sp>
        <p:nvSpPr>
          <p:cNvPr id="3" name="Content Placeholder 2"/>
          <p:cNvSpPr>
            <a:spLocks noGrp="1"/>
          </p:cNvSpPr>
          <p:nvPr>
            <p:ph idx="1"/>
          </p:nvPr>
        </p:nvSpPr>
        <p:spPr>
          <a:xfrm>
            <a:off x="715818" y="1478565"/>
            <a:ext cx="7289031" cy="2609273"/>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chemeClr val="bg1">
                    <a:lumMod val="50000"/>
                  </a:schemeClr>
                </a:solidFill>
              </a:rPr>
              <a:t>We’re a passionate group of Consultants, Developers &amp; Implementers focused on the advancement of IT in Healthcare.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8" name="Rectangle 1028"/>
          <p:cNvSpPr>
            <a:spLocks noChangeAspect="1" noChangeArrowheads="1"/>
          </p:cNvSpPr>
          <p:nvPr/>
        </p:nvSpPr>
        <p:spPr bwMode="auto">
          <a:xfrm>
            <a:off x="715819" y="2201391"/>
            <a:ext cx="1186060" cy="563385"/>
          </a:xfrm>
          <a:prstGeom prst="rect">
            <a:avLst/>
          </a:prstGeom>
          <a:solidFill>
            <a:srgbClr val="00A991"/>
          </a:solidFill>
          <a:ln>
            <a:noFill/>
          </a:ln>
          <a:effectLst/>
        </p:spPr>
        <p:style>
          <a:lnRef idx="1">
            <a:schemeClr val="accent1"/>
          </a:lnRef>
          <a:fillRef idx="3">
            <a:schemeClr val="accent1"/>
          </a:fillRef>
          <a:effectRef idx="2">
            <a:schemeClr val="accent1"/>
          </a:effectRef>
          <a:fontRef idx="minor">
            <a:schemeClr val="lt1"/>
          </a:fontRef>
        </p:style>
        <p:txBody>
          <a:bodyPr anchor="ctr" anchorCtr="1"/>
          <a:lstStyle/>
          <a:p>
            <a:pPr algn="ctr"/>
            <a:r>
              <a:rPr lang="en-US" sz="1500" dirty="0">
                <a:latin typeface="Myriad Pro"/>
                <a:cs typeface="Myriad Pro"/>
              </a:rPr>
              <a:t>Our Team</a:t>
            </a:r>
          </a:p>
        </p:txBody>
      </p:sp>
      <p:sp>
        <p:nvSpPr>
          <p:cNvPr id="9" name="TextBox 8"/>
          <p:cNvSpPr txBox="1"/>
          <p:nvPr/>
        </p:nvSpPr>
        <p:spPr bwMode="auto">
          <a:xfrm>
            <a:off x="2076062" y="2186088"/>
            <a:ext cx="5228563" cy="1027974"/>
          </a:xfrm>
          <a:prstGeom prst="rect">
            <a:avLst/>
          </a:prstGeom>
          <a:noFill/>
          <a:ln w="9525">
            <a:noFill/>
            <a:miter lim="800000"/>
            <a:headEnd/>
            <a:tailEnd/>
          </a:ln>
          <a:effectLst/>
        </p:spPr>
        <p:txBody>
          <a:bodyPr vert="horz" wrap="square" lIns="13716" tIns="13716" rIns="13716" bIns="13716" numCol="1" rtlCol="0" anchor="t" anchorCtr="0" compatLnSpc="1">
            <a:prstTxWarp prst="textNoShape">
              <a:avLst/>
            </a:prstTxWarp>
            <a:spAutoFit/>
          </a:bodyPr>
          <a:lstStyle/>
          <a:p>
            <a:pPr marL="257175" indent="-257175" defTabSz="685800" fontAlgn="base">
              <a:spcAft>
                <a:spcPts val="225"/>
              </a:spcAft>
              <a:buClr>
                <a:schemeClr val="accent5">
                  <a:lumMod val="50000"/>
                </a:schemeClr>
              </a:buClr>
              <a:buFont typeface="Wingdings" charset="2"/>
              <a:buChar char="§"/>
            </a:pPr>
            <a:r>
              <a:rPr lang="en-US" sz="1200" dirty="0">
                <a:solidFill>
                  <a:schemeClr val="bg1">
                    <a:lumMod val="50000"/>
                  </a:schemeClr>
                </a:solidFill>
                <a:latin typeface="Myriad Pro"/>
                <a:cs typeface="Myriad Pro"/>
              </a:rPr>
              <a:t>75+ staff members</a:t>
            </a:r>
          </a:p>
          <a:p>
            <a:pPr marL="257175" indent="-257175">
              <a:spcAft>
                <a:spcPts val="225"/>
              </a:spcAft>
              <a:buClr>
                <a:schemeClr val="accent5">
                  <a:lumMod val="50000"/>
                </a:schemeClr>
              </a:buClr>
              <a:buFont typeface="Wingdings" charset="2"/>
              <a:buChar char="§"/>
            </a:pPr>
            <a:r>
              <a:rPr lang="en-US" sz="1200" dirty="0">
                <a:solidFill>
                  <a:schemeClr val="bg1">
                    <a:lumMod val="50000"/>
                  </a:schemeClr>
                </a:solidFill>
                <a:latin typeface="Myriad Pro"/>
                <a:cs typeface="Myriad Pro"/>
              </a:rPr>
              <a:t>IT leaders with strong healthcare vendor and end-user backgrounds</a:t>
            </a:r>
          </a:p>
          <a:p>
            <a:pPr marL="257175" indent="-257175" defTabSz="685800" fontAlgn="base">
              <a:spcAft>
                <a:spcPts val="225"/>
              </a:spcAft>
              <a:buClr>
                <a:schemeClr val="accent5">
                  <a:lumMod val="50000"/>
                </a:schemeClr>
              </a:buClr>
              <a:buFont typeface="Wingdings" charset="2"/>
              <a:buChar char="§"/>
            </a:pPr>
            <a:r>
              <a:rPr lang="en-US" sz="1200" dirty="0">
                <a:solidFill>
                  <a:schemeClr val="bg1">
                    <a:lumMod val="50000"/>
                  </a:schemeClr>
                </a:solidFill>
                <a:latin typeface="Myriad Pro"/>
                <a:cs typeface="Myriad Pro"/>
              </a:rPr>
              <a:t>Balanced consultants, developers, and domain experts</a:t>
            </a:r>
          </a:p>
          <a:p>
            <a:pPr marL="257175" indent="-257175" defTabSz="685800" fontAlgn="base">
              <a:spcAft>
                <a:spcPts val="225"/>
              </a:spcAft>
              <a:buClr>
                <a:schemeClr val="accent5">
                  <a:lumMod val="50000"/>
                </a:schemeClr>
              </a:buClr>
              <a:buFont typeface="Wingdings" charset="2"/>
              <a:buChar char="§"/>
            </a:pPr>
            <a:r>
              <a:rPr lang="en-US" sz="1200" dirty="0">
                <a:solidFill>
                  <a:schemeClr val="bg1">
                    <a:lumMod val="50000"/>
                  </a:schemeClr>
                </a:solidFill>
                <a:latin typeface="Myriad Pro"/>
                <a:cs typeface="Myriad Pro"/>
              </a:rPr>
              <a:t>Active members of IHE, HL7, </a:t>
            </a:r>
            <a:r>
              <a:rPr lang="en-US" sz="1200" dirty="0" err="1">
                <a:solidFill>
                  <a:schemeClr val="bg1">
                    <a:lumMod val="50000"/>
                  </a:schemeClr>
                </a:solidFill>
                <a:latin typeface="Myriad Pro"/>
                <a:cs typeface="Myriad Pro"/>
              </a:rPr>
              <a:t>DirectTrust</a:t>
            </a:r>
            <a:r>
              <a:rPr lang="en-US" sz="1200" dirty="0">
                <a:solidFill>
                  <a:schemeClr val="bg1">
                    <a:lumMod val="50000"/>
                  </a:schemeClr>
                </a:solidFill>
                <a:latin typeface="Myriad Pro"/>
                <a:cs typeface="Myriad Pro"/>
              </a:rPr>
              <a:t>, and other Standards Development Organizations</a:t>
            </a:r>
          </a:p>
        </p:txBody>
      </p:sp>
      <p:sp>
        <p:nvSpPr>
          <p:cNvPr id="10" name="Rectangle 1028"/>
          <p:cNvSpPr>
            <a:spLocks noChangeAspect="1" noChangeArrowheads="1"/>
          </p:cNvSpPr>
          <p:nvPr/>
        </p:nvSpPr>
        <p:spPr bwMode="auto">
          <a:xfrm>
            <a:off x="715819" y="3280769"/>
            <a:ext cx="1186060" cy="563385"/>
          </a:xfrm>
          <a:prstGeom prst="rect">
            <a:avLst/>
          </a:prstGeom>
          <a:solidFill>
            <a:srgbClr val="DC871E"/>
          </a:solidFill>
          <a:ln>
            <a:noFill/>
          </a:ln>
          <a:effectLst/>
        </p:spPr>
        <p:style>
          <a:lnRef idx="1">
            <a:schemeClr val="accent1"/>
          </a:lnRef>
          <a:fillRef idx="3">
            <a:schemeClr val="accent1"/>
          </a:fillRef>
          <a:effectRef idx="2">
            <a:schemeClr val="accent1"/>
          </a:effectRef>
          <a:fontRef idx="minor">
            <a:schemeClr val="lt1"/>
          </a:fontRef>
        </p:style>
        <p:txBody>
          <a:bodyPr anchor="ctr" anchorCtr="1"/>
          <a:lstStyle/>
          <a:p>
            <a:pPr algn="ctr"/>
            <a:r>
              <a:rPr lang="en-US" sz="1500" dirty="0">
                <a:latin typeface="Myriad Pro"/>
                <a:cs typeface="Myriad Pro"/>
              </a:rPr>
              <a:t>Our Makeup</a:t>
            </a:r>
          </a:p>
        </p:txBody>
      </p:sp>
      <p:sp>
        <p:nvSpPr>
          <p:cNvPr id="11" name="TextBox 10"/>
          <p:cNvSpPr txBox="1"/>
          <p:nvPr/>
        </p:nvSpPr>
        <p:spPr bwMode="auto">
          <a:xfrm>
            <a:off x="2076062" y="3258380"/>
            <a:ext cx="6506464" cy="1843582"/>
          </a:xfrm>
          <a:prstGeom prst="rect">
            <a:avLst/>
          </a:prstGeom>
          <a:noFill/>
          <a:ln w="9525">
            <a:noFill/>
            <a:miter lim="800000"/>
            <a:headEnd/>
            <a:tailEnd/>
          </a:ln>
          <a:effectLst/>
        </p:spPr>
        <p:txBody>
          <a:bodyPr vert="horz" wrap="square" lIns="13716" tIns="13716" rIns="13716" bIns="13716" numCol="1" rtlCol="0" anchor="t" anchorCtr="0" compatLnSpc="1">
            <a:prstTxWarp prst="textNoShape">
              <a:avLst/>
            </a:prstTxWarp>
            <a:spAutoFit/>
          </a:bodyPr>
          <a:lstStyle/>
          <a:p>
            <a:pPr marL="257175" indent="-257175">
              <a:spcAft>
                <a:spcPts val="225"/>
              </a:spcAft>
              <a:buClr>
                <a:schemeClr val="accent5">
                  <a:lumMod val="50000"/>
                </a:schemeClr>
              </a:buClr>
              <a:buFont typeface="Wingdings" charset="2"/>
              <a:buChar char="§"/>
            </a:pPr>
            <a:r>
              <a:rPr lang="en-US" sz="1200" dirty="0">
                <a:solidFill>
                  <a:schemeClr val="bg1">
                    <a:lumMod val="50000"/>
                  </a:schemeClr>
                </a:solidFill>
                <a:latin typeface="Myriad Pro"/>
                <a:cs typeface="Myriad Pro"/>
              </a:rPr>
              <a:t>Strategic partner of InterSystems, with over 88 combined years of employment experience at InterSystems</a:t>
            </a:r>
          </a:p>
          <a:p>
            <a:pPr marL="257175" indent="-257175">
              <a:spcAft>
                <a:spcPts val="225"/>
              </a:spcAft>
              <a:buClr>
                <a:schemeClr val="accent5">
                  <a:lumMod val="50000"/>
                </a:schemeClr>
              </a:buClr>
              <a:buFont typeface="Wingdings" charset="2"/>
              <a:buChar char="§"/>
            </a:pPr>
            <a:r>
              <a:rPr lang="en-US" sz="1200" dirty="0">
                <a:solidFill>
                  <a:schemeClr val="bg1">
                    <a:lumMod val="50000"/>
                  </a:schemeClr>
                </a:solidFill>
                <a:latin typeface="Myriad Pro"/>
                <a:cs typeface="Myriad Pro"/>
              </a:rPr>
              <a:t>Co-chair of the “IT Infrastructure” planning and “Patient Care Coordination” technical committees</a:t>
            </a:r>
          </a:p>
          <a:p>
            <a:pPr marL="257175" indent="-257175">
              <a:spcAft>
                <a:spcPts val="225"/>
              </a:spcAft>
              <a:buClr>
                <a:schemeClr val="accent5">
                  <a:lumMod val="50000"/>
                </a:schemeClr>
              </a:buClr>
              <a:buFont typeface="Wingdings" charset="2"/>
              <a:buChar char="§"/>
            </a:pPr>
            <a:r>
              <a:rPr lang="en-US" sz="1200" dirty="0">
                <a:solidFill>
                  <a:schemeClr val="bg1">
                    <a:lumMod val="50000"/>
                  </a:schemeClr>
                </a:solidFill>
                <a:latin typeface="Myriad Pro"/>
                <a:cs typeface="Myriad Pro"/>
              </a:rPr>
              <a:t>Gold member of HL7</a:t>
            </a:r>
          </a:p>
          <a:p>
            <a:pPr marL="257175" indent="-257175">
              <a:spcAft>
                <a:spcPts val="225"/>
              </a:spcAft>
              <a:buClr>
                <a:schemeClr val="accent5">
                  <a:lumMod val="50000"/>
                </a:schemeClr>
              </a:buClr>
              <a:buFont typeface="Wingdings" charset="2"/>
              <a:buChar char="§"/>
            </a:pPr>
            <a:r>
              <a:rPr lang="en-US" sz="1200" dirty="0">
                <a:solidFill>
                  <a:schemeClr val="bg1">
                    <a:lumMod val="50000"/>
                  </a:schemeClr>
                </a:solidFill>
                <a:latin typeface="Myriad Pro"/>
                <a:cs typeface="Myriad Pro"/>
              </a:rPr>
              <a:t>Certified in CDA, HL7v2 and other standards</a:t>
            </a:r>
          </a:p>
          <a:p>
            <a:pPr marL="257175" indent="-257175">
              <a:spcAft>
                <a:spcPts val="225"/>
              </a:spcAft>
              <a:buClr>
                <a:schemeClr val="accent5">
                  <a:lumMod val="50000"/>
                </a:schemeClr>
              </a:buClr>
              <a:buFont typeface="Wingdings" charset="2"/>
              <a:buChar char="§"/>
            </a:pPr>
            <a:r>
              <a:rPr lang="en-US" sz="1200" dirty="0">
                <a:solidFill>
                  <a:schemeClr val="bg1">
                    <a:lumMod val="50000"/>
                  </a:schemeClr>
                </a:solidFill>
                <a:latin typeface="Myriad Pro"/>
                <a:cs typeface="Myriad Pro"/>
              </a:rPr>
              <a:t>Experts in device management and integration</a:t>
            </a:r>
          </a:p>
          <a:p>
            <a:pPr marL="257175" indent="-257175">
              <a:spcAft>
                <a:spcPts val="225"/>
              </a:spcAft>
              <a:buClr>
                <a:schemeClr val="accent5">
                  <a:lumMod val="50000"/>
                </a:schemeClr>
              </a:buClr>
              <a:buFont typeface="Wingdings" charset="2"/>
              <a:buChar char="§"/>
            </a:pPr>
            <a:r>
              <a:rPr lang="en-US" sz="1200" dirty="0">
                <a:solidFill>
                  <a:schemeClr val="bg1">
                    <a:lumMod val="50000"/>
                  </a:schemeClr>
                </a:solidFill>
                <a:latin typeface="Myriad Pro"/>
                <a:cs typeface="Myriad Pro"/>
              </a:rPr>
              <a:t>Experts in coordinated care workflows</a:t>
            </a:r>
          </a:p>
          <a:p>
            <a:pPr marL="257175" indent="-257175">
              <a:spcAft>
                <a:spcPts val="225"/>
              </a:spcAft>
              <a:buClr>
                <a:schemeClr val="accent5">
                  <a:lumMod val="50000"/>
                </a:schemeClr>
              </a:buClr>
              <a:buFont typeface="Wingdings" charset="2"/>
              <a:buChar char="§"/>
            </a:pPr>
            <a:r>
              <a:rPr lang="en-US" sz="1200" dirty="0">
                <a:solidFill>
                  <a:schemeClr val="bg1">
                    <a:lumMod val="50000"/>
                  </a:schemeClr>
                </a:solidFill>
                <a:latin typeface="Myriad Pro"/>
                <a:cs typeface="Myriad Pro"/>
              </a:rPr>
              <a:t>Multi-lingual, Multi-national team</a:t>
            </a:r>
          </a:p>
        </p:txBody>
      </p:sp>
    </p:spTree>
    <p:extLst>
      <p:ext uri="{BB962C8B-B14F-4D97-AF65-F5344CB8AC3E}">
        <p14:creationId xmlns:p14="http://schemas.microsoft.com/office/powerpoint/2010/main" val="1056996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Blockchain, </a:t>
            </a:r>
            <a:r>
              <a:rPr lang="en-US" dirty="0" err="1"/>
              <a:t>mHealth</a:t>
            </a:r>
            <a:r>
              <a:rPr lang="en-US" dirty="0"/>
              <a:t> - Education</a:t>
            </a:r>
          </a:p>
        </p:txBody>
      </p:sp>
      <p:sp>
        <p:nvSpPr>
          <p:cNvPr id="3" name="Content Placeholder 2"/>
          <p:cNvSpPr>
            <a:spLocks noGrp="1"/>
          </p:cNvSpPr>
          <p:nvPr>
            <p:ph idx="1"/>
          </p:nvPr>
        </p:nvSpPr>
        <p:spPr/>
        <p:txBody>
          <a:bodyPr/>
          <a:lstStyle/>
          <a:p>
            <a:pPr marL="0" indent="0">
              <a:buNone/>
            </a:pPr>
            <a:r>
              <a:rPr lang="en-US" b="1" dirty="0">
                <a:solidFill>
                  <a:schemeClr val="bg1">
                    <a:lumMod val="50000"/>
                  </a:schemeClr>
                </a:solidFill>
              </a:rPr>
              <a:t>Blockchain</a:t>
            </a:r>
          </a:p>
          <a:p>
            <a:r>
              <a:rPr lang="en-US" sz="1600" dirty="0">
                <a:solidFill>
                  <a:schemeClr val="bg1">
                    <a:lumMod val="50000"/>
                  </a:schemeClr>
                </a:solidFill>
              </a:rPr>
              <a:t>Went in as “skeptics” - Blockchain is a solution looking for a problem</a:t>
            </a:r>
          </a:p>
          <a:p>
            <a:r>
              <a:rPr lang="en-US" sz="1600" dirty="0">
                <a:solidFill>
                  <a:schemeClr val="bg1">
                    <a:lumMod val="50000"/>
                  </a:schemeClr>
                </a:solidFill>
              </a:rPr>
              <a:t>Wanted to use the opportunity to learn more about use cases</a:t>
            </a:r>
          </a:p>
          <a:p>
            <a:r>
              <a:rPr lang="en-US" sz="1600" dirty="0">
                <a:solidFill>
                  <a:schemeClr val="bg1">
                    <a:lumMod val="50000"/>
                  </a:schemeClr>
                </a:solidFill>
              </a:rPr>
              <a:t>Approach: Summarize the ONC Blockchain Challenge and do a pooled analysis of winners</a:t>
            </a:r>
          </a:p>
          <a:p>
            <a:pPr marL="0" indent="0">
              <a:buNone/>
            </a:pPr>
            <a:endParaRPr lang="en-US" b="1" dirty="0">
              <a:solidFill>
                <a:schemeClr val="bg1">
                  <a:lumMod val="50000"/>
                </a:schemeClr>
              </a:solidFill>
            </a:endParaRPr>
          </a:p>
          <a:p>
            <a:pPr marL="0" indent="0">
              <a:buNone/>
            </a:pPr>
            <a:r>
              <a:rPr lang="en-US" b="1" dirty="0" err="1">
                <a:solidFill>
                  <a:schemeClr val="bg1">
                    <a:lumMod val="50000"/>
                  </a:schemeClr>
                </a:solidFill>
              </a:rPr>
              <a:t>mHealth</a:t>
            </a:r>
            <a:endParaRPr lang="en-US" b="1" dirty="0">
              <a:solidFill>
                <a:schemeClr val="bg1">
                  <a:lumMod val="50000"/>
                </a:schemeClr>
              </a:solidFill>
            </a:endParaRPr>
          </a:p>
          <a:p>
            <a:r>
              <a:rPr lang="en-US" dirty="0">
                <a:solidFill>
                  <a:schemeClr val="bg1">
                    <a:lumMod val="50000"/>
                  </a:schemeClr>
                </a:solidFill>
              </a:rPr>
              <a:t>Went in as “believers” </a:t>
            </a:r>
            <a:r>
              <a:rPr lang="mr-IN" dirty="0">
                <a:solidFill>
                  <a:schemeClr val="bg1">
                    <a:lumMod val="50000"/>
                  </a:schemeClr>
                </a:solidFill>
              </a:rPr>
              <a:t>–</a:t>
            </a:r>
            <a:r>
              <a:rPr lang="en-US" dirty="0">
                <a:solidFill>
                  <a:schemeClr val="bg1">
                    <a:lumMod val="50000"/>
                  </a:schemeClr>
                </a:solidFill>
              </a:rPr>
              <a:t> healthcare is already mobile</a:t>
            </a:r>
          </a:p>
          <a:p>
            <a:r>
              <a:rPr lang="en-US" dirty="0">
                <a:solidFill>
                  <a:schemeClr val="bg1">
                    <a:lumMod val="50000"/>
                  </a:schemeClr>
                </a:solidFill>
              </a:rPr>
              <a:t>Wanted to leverage our knowledge of building integration-centric applications</a:t>
            </a:r>
          </a:p>
          <a:p>
            <a:endParaRPr lang="en-US" dirty="0"/>
          </a:p>
        </p:txBody>
      </p:sp>
    </p:spTree>
    <p:extLst>
      <p:ext uri="{BB962C8B-B14F-4D97-AF65-F5344CB8AC3E}">
        <p14:creationId xmlns:p14="http://schemas.microsoft.com/office/powerpoint/2010/main" val="197868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The “Use of Blockchain in Health IT and Healthcare Related Research” Ideation Challenge</a:t>
            </a:r>
          </a:p>
        </p:txBody>
      </p:sp>
      <p:sp>
        <p:nvSpPr>
          <p:cNvPr id="3" name="Content Placeholder 2"/>
          <p:cNvSpPr>
            <a:spLocks noGrp="1"/>
          </p:cNvSpPr>
          <p:nvPr>
            <p:ph idx="1"/>
          </p:nvPr>
        </p:nvSpPr>
        <p:spPr>
          <a:xfrm>
            <a:off x="715818" y="1796290"/>
            <a:ext cx="7289031" cy="2609273"/>
          </a:xfrm>
        </p:spPr>
        <p:txBody>
          <a:bodyPr/>
          <a:lstStyle/>
          <a:p>
            <a:pPr marL="0" indent="0">
              <a:buNone/>
            </a:pPr>
            <a:r>
              <a:rPr lang="en-US" dirty="0">
                <a:solidFill>
                  <a:schemeClr val="bg1">
                    <a:lumMod val="50000"/>
                  </a:schemeClr>
                </a:solidFill>
              </a:rPr>
              <a:t>Access papers here: </a:t>
            </a:r>
            <a:r>
              <a:rPr lang="en-US" dirty="0">
                <a:hlinkClick r:id="rId2"/>
              </a:rPr>
              <a:t>http://bit.ly/rcblockchain</a:t>
            </a:r>
            <a:endParaRPr lang="en-US" dirty="0"/>
          </a:p>
          <a:p>
            <a:pPr marL="285750" indent="-285750">
              <a:buFont typeface="Arial" charset="0"/>
              <a:buChar char="•"/>
            </a:pPr>
            <a:r>
              <a:rPr lang="en-US" sz="1600" dirty="0">
                <a:solidFill>
                  <a:schemeClr val="bg1">
                    <a:lumMod val="50000"/>
                  </a:schemeClr>
                </a:solidFill>
              </a:rPr>
              <a:t>Issued by ONC in July, 1016</a:t>
            </a:r>
          </a:p>
          <a:p>
            <a:pPr marL="285750" indent="-285750">
              <a:buFont typeface="Arial" charset="0"/>
              <a:buChar char="•"/>
            </a:pPr>
            <a:r>
              <a:rPr lang="en-US" sz="1600" dirty="0">
                <a:solidFill>
                  <a:schemeClr val="bg1">
                    <a:lumMod val="50000"/>
                  </a:schemeClr>
                </a:solidFill>
              </a:rPr>
              <a:t>White Paper submissions on Blockchain Technology and its potential applications in Health IT to address Privacy, Security, and Scalability. Specific focus on:</a:t>
            </a:r>
          </a:p>
          <a:p>
            <a:pPr marL="585788" lvl="1">
              <a:buFont typeface="Courier New" panose="02070309020205020404" pitchFamily="49" charset="0"/>
              <a:buChar char="o"/>
            </a:pPr>
            <a:r>
              <a:rPr lang="en-US" sz="1600" dirty="0">
                <a:solidFill>
                  <a:schemeClr val="bg1">
                    <a:lumMod val="50000"/>
                  </a:schemeClr>
                </a:solidFill>
              </a:rPr>
              <a:t>Cryptography</a:t>
            </a:r>
          </a:p>
          <a:p>
            <a:pPr marL="585788" lvl="1">
              <a:buFont typeface="Courier New" panose="02070309020205020404" pitchFamily="49" charset="0"/>
              <a:buChar char="o"/>
            </a:pPr>
            <a:r>
              <a:rPr lang="en-US" sz="1600" dirty="0">
                <a:solidFill>
                  <a:schemeClr val="bg1">
                    <a:lumMod val="50000"/>
                  </a:schemeClr>
                </a:solidFill>
              </a:rPr>
              <a:t>Advancing interoperability needs (specific to ONC Roadmap)</a:t>
            </a:r>
          </a:p>
          <a:p>
            <a:pPr marL="585788" lvl="1">
              <a:buFont typeface="Courier New" panose="02070309020205020404" pitchFamily="49" charset="0"/>
              <a:buChar char="o"/>
            </a:pPr>
            <a:r>
              <a:rPr lang="en-US" sz="1600" dirty="0">
                <a:solidFill>
                  <a:schemeClr val="bg1">
                    <a:lumMod val="50000"/>
                  </a:schemeClr>
                </a:solidFill>
              </a:rPr>
              <a:t>Patient Centered Outcomes Research (PCOR)</a:t>
            </a:r>
          </a:p>
          <a:p>
            <a:pPr marL="585788" lvl="1">
              <a:buFont typeface="Courier New" panose="02070309020205020404" pitchFamily="49" charset="0"/>
              <a:buChar char="o"/>
            </a:pPr>
            <a:r>
              <a:rPr lang="en-US" sz="1600" dirty="0">
                <a:solidFill>
                  <a:schemeClr val="bg1">
                    <a:lumMod val="50000"/>
                  </a:schemeClr>
                </a:solidFill>
              </a:rPr>
              <a:t>Precision Medicine Initiative (PMI)</a:t>
            </a:r>
          </a:p>
          <a:p>
            <a:pPr marL="585788" lvl="1">
              <a:buFont typeface="Courier New" panose="02070309020205020404" pitchFamily="49" charset="0"/>
              <a:buChar char="o"/>
            </a:pPr>
            <a:r>
              <a:rPr lang="en-US" sz="1600" dirty="0">
                <a:solidFill>
                  <a:schemeClr val="bg1">
                    <a:lumMod val="50000"/>
                  </a:schemeClr>
                </a:solidFill>
              </a:rPr>
              <a:t>Other Healthcare delivery needs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73462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Description</a:t>
            </a:r>
          </a:p>
        </p:txBody>
      </p:sp>
      <p:sp>
        <p:nvSpPr>
          <p:cNvPr id="3" name="Content Placeholder 2"/>
          <p:cNvSpPr>
            <a:spLocks noGrp="1"/>
          </p:cNvSpPr>
          <p:nvPr>
            <p:ph idx="1"/>
          </p:nvPr>
        </p:nvSpPr>
        <p:spPr/>
        <p:txBody>
          <a:bodyPr/>
          <a:lstStyle/>
          <a:p>
            <a:pPr marL="285750" indent="-285750">
              <a:lnSpc>
                <a:spcPct val="100000"/>
              </a:lnSpc>
              <a:spcAft>
                <a:spcPts val="0"/>
              </a:spcAft>
              <a:buFont typeface="Arial" charset="0"/>
              <a:buChar char="•"/>
            </a:pPr>
            <a:r>
              <a:rPr lang="en-US" sz="1600" dirty="0">
                <a:solidFill>
                  <a:schemeClr val="bg1">
                    <a:lumMod val="50000"/>
                  </a:schemeClr>
                </a:solidFill>
              </a:rPr>
              <a:t>Participants were either individuals or teams</a:t>
            </a:r>
          </a:p>
          <a:p>
            <a:pPr marL="285750" indent="-285750">
              <a:lnSpc>
                <a:spcPct val="100000"/>
              </a:lnSpc>
              <a:spcAft>
                <a:spcPts val="0"/>
              </a:spcAft>
              <a:buFont typeface="Arial" charset="0"/>
              <a:buChar char="•"/>
            </a:pPr>
            <a:r>
              <a:rPr lang="en-US" sz="1600" dirty="0">
                <a:solidFill>
                  <a:schemeClr val="bg1">
                    <a:lumMod val="50000"/>
                  </a:schemeClr>
                </a:solidFill>
              </a:rPr>
              <a:t>Submission in the form of a white paper discussing applicability to Health IT, practicality, and concrete examples of Blockchain use</a:t>
            </a:r>
          </a:p>
          <a:p>
            <a:pPr marL="285750" indent="-285750">
              <a:lnSpc>
                <a:spcPct val="100000"/>
              </a:lnSpc>
              <a:spcAft>
                <a:spcPts val="0"/>
              </a:spcAft>
              <a:buFont typeface="Arial" charset="0"/>
              <a:buChar char="•"/>
            </a:pPr>
            <a:r>
              <a:rPr lang="en-US" sz="1600" dirty="0">
                <a:solidFill>
                  <a:schemeClr val="bg1">
                    <a:lumMod val="50000"/>
                  </a:schemeClr>
                </a:solidFill>
              </a:rPr>
              <a:t>White papers were 10 pages or less</a:t>
            </a:r>
          </a:p>
          <a:p>
            <a:pPr marL="285750" indent="-285750">
              <a:lnSpc>
                <a:spcPct val="100000"/>
              </a:lnSpc>
              <a:spcAft>
                <a:spcPts val="0"/>
              </a:spcAft>
              <a:buFont typeface="Arial" charset="0"/>
              <a:buChar char="•"/>
            </a:pPr>
            <a:r>
              <a:rPr lang="en-US" sz="1600" dirty="0">
                <a:solidFill>
                  <a:schemeClr val="bg1">
                    <a:lumMod val="50000"/>
                  </a:schemeClr>
                </a:solidFill>
              </a:rPr>
              <a:t>Over 70 Submissions</a:t>
            </a:r>
          </a:p>
          <a:p>
            <a:pPr marL="285750" indent="-285750">
              <a:lnSpc>
                <a:spcPct val="100000"/>
              </a:lnSpc>
              <a:spcAft>
                <a:spcPts val="0"/>
              </a:spcAft>
              <a:buFont typeface="Arial" charset="0"/>
              <a:buChar char="•"/>
            </a:pPr>
            <a:r>
              <a:rPr lang="en-US" sz="1600" dirty="0">
                <a:solidFill>
                  <a:schemeClr val="bg1">
                    <a:lumMod val="50000"/>
                  </a:schemeClr>
                </a:solidFill>
              </a:rPr>
              <a:t>15 Winners (with cash prizes)</a:t>
            </a:r>
          </a:p>
          <a:p>
            <a:pPr marL="285750" indent="-285750">
              <a:lnSpc>
                <a:spcPct val="100000"/>
              </a:lnSpc>
              <a:spcAft>
                <a:spcPts val="0"/>
              </a:spcAft>
              <a:buFont typeface="Arial" charset="0"/>
              <a:buChar char="•"/>
            </a:pPr>
            <a:endParaRPr lang="en-US" sz="1600" dirty="0">
              <a:solidFill>
                <a:schemeClr val="bg1">
                  <a:lumMod val="50000"/>
                </a:schemeClr>
              </a:solidFill>
            </a:endParaRPr>
          </a:p>
          <a:p>
            <a:pPr marL="0" indent="0">
              <a:spcAft>
                <a:spcPts val="0"/>
              </a:spcAft>
              <a:buNone/>
            </a:pPr>
            <a:r>
              <a:rPr lang="en-US" sz="1600" dirty="0">
                <a:solidFill>
                  <a:schemeClr val="bg1">
                    <a:lumMod val="50000"/>
                  </a:schemeClr>
                </a:solidFill>
              </a:rPr>
              <a:t>Winner Selection:</a:t>
            </a:r>
          </a:p>
          <a:p>
            <a:pPr marL="285750" indent="-285750">
              <a:spcAft>
                <a:spcPts val="0"/>
              </a:spcAft>
              <a:buFont typeface="Arial" charset="0"/>
              <a:buChar char="•"/>
            </a:pPr>
            <a:r>
              <a:rPr lang="en-US" sz="1600" dirty="0">
                <a:solidFill>
                  <a:schemeClr val="bg1">
                    <a:lumMod val="50000"/>
                  </a:schemeClr>
                </a:solidFill>
              </a:rPr>
              <a:t>Concept that fosters transformative change specific to Health IT</a:t>
            </a:r>
          </a:p>
          <a:p>
            <a:pPr marL="285750" indent="-285750">
              <a:spcAft>
                <a:spcPts val="0"/>
              </a:spcAft>
              <a:buFont typeface="Arial" charset="0"/>
              <a:buChar char="•"/>
            </a:pPr>
            <a:r>
              <a:rPr lang="en-US" sz="1600" dirty="0">
                <a:solidFill>
                  <a:schemeClr val="bg1">
                    <a:lumMod val="50000"/>
                  </a:schemeClr>
                </a:solidFill>
              </a:rPr>
              <a:t>Viability of approach</a:t>
            </a:r>
          </a:p>
          <a:p>
            <a:pPr marL="285750" indent="-285750">
              <a:spcAft>
                <a:spcPts val="0"/>
              </a:spcAft>
              <a:buFont typeface="Arial" charset="0"/>
              <a:buChar char="•"/>
            </a:pPr>
            <a:r>
              <a:rPr lang="en-US" sz="1600" dirty="0">
                <a:solidFill>
                  <a:schemeClr val="bg1">
                    <a:lumMod val="50000"/>
                  </a:schemeClr>
                </a:solidFill>
              </a:rPr>
              <a:t>Innovativeness</a:t>
            </a:r>
          </a:p>
          <a:p>
            <a:pPr marL="285750" indent="-285750">
              <a:spcAft>
                <a:spcPts val="0"/>
              </a:spcAft>
              <a:buFont typeface="Arial" charset="0"/>
              <a:buChar char="•"/>
            </a:pPr>
            <a:r>
              <a:rPr lang="en-US" sz="1600" dirty="0">
                <a:solidFill>
                  <a:schemeClr val="bg1">
                    <a:lumMod val="50000"/>
                  </a:schemeClr>
                </a:solidFill>
              </a:rPr>
              <a:t>Applicability to objectives of ONC</a:t>
            </a:r>
          </a:p>
          <a:p>
            <a:pPr marL="0" indent="0">
              <a:buNone/>
            </a:pPr>
            <a:endParaRPr lang="en-US" dirty="0">
              <a:solidFill>
                <a:schemeClr val="bg1">
                  <a:lumMod val="50000"/>
                </a:schemeClr>
              </a:solidFill>
            </a:endParaRPr>
          </a:p>
        </p:txBody>
      </p:sp>
    </p:spTree>
    <p:extLst>
      <p:ext uri="{BB962C8B-B14F-4D97-AF65-F5344CB8AC3E}">
        <p14:creationId xmlns:p14="http://schemas.microsoft.com/office/powerpoint/2010/main" val="849384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Summaries</a:t>
            </a:r>
          </a:p>
        </p:txBody>
      </p:sp>
      <p:sp>
        <p:nvSpPr>
          <p:cNvPr id="3" name="Content Placeholder 2"/>
          <p:cNvSpPr>
            <a:spLocks noGrp="1"/>
          </p:cNvSpPr>
          <p:nvPr>
            <p:ph idx="1"/>
          </p:nvPr>
        </p:nvSpPr>
        <p:spPr/>
        <p:txBody>
          <a:bodyPr/>
          <a:lstStyle/>
          <a:p>
            <a:pPr marL="0" indent="0">
              <a:spcBef>
                <a:spcPts val="0"/>
              </a:spcBef>
              <a:spcAft>
                <a:spcPts val="0"/>
              </a:spcAft>
              <a:buNone/>
            </a:pPr>
            <a:r>
              <a:rPr lang="en-US" b="1" dirty="0">
                <a:solidFill>
                  <a:schemeClr val="bg1">
                    <a:lumMod val="50000"/>
                  </a:schemeClr>
                </a:solidFill>
              </a:rPr>
              <a:t>Author:</a:t>
            </a:r>
          </a:p>
          <a:p>
            <a:pPr marL="0" indent="0">
              <a:spcBef>
                <a:spcPts val="0"/>
              </a:spcBef>
              <a:spcAft>
                <a:spcPts val="0"/>
              </a:spcAft>
              <a:buNone/>
            </a:pPr>
            <a:endParaRPr lang="en-US" b="1" dirty="0">
              <a:solidFill>
                <a:schemeClr val="bg1">
                  <a:lumMod val="50000"/>
                </a:schemeClr>
              </a:solidFill>
            </a:endParaRPr>
          </a:p>
          <a:p>
            <a:pPr marL="0" indent="0">
              <a:spcBef>
                <a:spcPts val="0"/>
              </a:spcBef>
              <a:spcAft>
                <a:spcPts val="0"/>
              </a:spcAft>
              <a:buNone/>
            </a:pPr>
            <a:r>
              <a:rPr lang="en-US" b="1" dirty="0">
                <a:solidFill>
                  <a:schemeClr val="bg1">
                    <a:lumMod val="50000"/>
                  </a:schemeClr>
                </a:solidFill>
              </a:rPr>
              <a:t>Problem Domain:</a:t>
            </a:r>
          </a:p>
          <a:p>
            <a:pPr marL="0" indent="0">
              <a:spcBef>
                <a:spcPts val="0"/>
              </a:spcBef>
              <a:spcAft>
                <a:spcPts val="0"/>
              </a:spcAft>
              <a:buNone/>
            </a:pPr>
            <a:r>
              <a:rPr lang="en-US" b="1" dirty="0">
                <a:solidFill>
                  <a:schemeClr val="bg1">
                    <a:lumMod val="50000"/>
                  </a:schemeClr>
                </a:solidFill>
              </a:rPr>
              <a:t>Solution:</a:t>
            </a:r>
          </a:p>
          <a:p>
            <a:pPr marL="0" indent="0">
              <a:spcBef>
                <a:spcPts val="0"/>
              </a:spcBef>
              <a:spcAft>
                <a:spcPts val="0"/>
              </a:spcAft>
              <a:buNone/>
            </a:pPr>
            <a:endParaRPr lang="en-US" b="1" dirty="0">
              <a:solidFill>
                <a:schemeClr val="bg1">
                  <a:lumMod val="50000"/>
                </a:schemeClr>
              </a:solidFill>
            </a:endParaRPr>
          </a:p>
          <a:p>
            <a:pPr marL="0" indent="0">
              <a:spcBef>
                <a:spcPts val="0"/>
              </a:spcBef>
              <a:spcAft>
                <a:spcPts val="0"/>
              </a:spcAft>
              <a:buNone/>
            </a:pPr>
            <a:r>
              <a:rPr lang="en-US" b="1" dirty="0">
                <a:solidFill>
                  <a:schemeClr val="bg1">
                    <a:lumMod val="50000"/>
                  </a:schemeClr>
                </a:solidFill>
              </a:rPr>
              <a:t>Target Industry:</a:t>
            </a:r>
          </a:p>
          <a:p>
            <a:pPr marL="0" indent="0">
              <a:spcBef>
                <a:spcPts val="0"/>
              </a:spcBef>
              <a:spcAft>
                <a:spcPts val="0"/>
              </a:spcAft>
              <a:buNone/>
            </a:pPr>
            <a:r>
              <a:rPr lang="en-US" b="1" dirty="0">
                <a:solidFill>
                  <a:schemeClr val="bg1">
                    <a:lumMod val="50000"/>
                  </a:schemeClr>
                </a:solidFill>
              </a:rPr>
              <a:t>Primary Participants:</a:t>
            </a:r>
          </a:p>
          <a:p>
            <a:pPr marL="0" indent="0">
              <a:spcBef>
                <a:spcPts val="0"/>
              </a:spcBef>
              <a:spcAft>
                <a:spcPts val="0"/>
              </a:spcAft>
              <a:buNone/>
            </a:pPr>
            <a:endParaRPr lang="en-US" b="1" dirty="0">
              <a:solidFill>
                <a:schemeClr val="bg1">
                  <a:lumMod val="50000"/>
                </a:schemeClr>
              </a:solidFill>
            </a:endParaRPr>
          </a:p>
          <a:p>
            <a:pPr marL="0" indent="0">
              <a:spcBef>
                <a:spcPts val="0"/>
              </a:spcBef>
              <a:spcAft>
                <a:spcPts val="0"/>
              </a:spcAft>
              <a:buNone/>
            </a:pPr>
            <a:r>
              <a:rPr lang="en-US" b="1" dirty="0">
                <a:solidFill>
                  <a:schemeClr val="bg1">
                    <a:lumMod val="50000"/>
                  </a:schemeClr>
                </a:solidFill>
              </a:rPr>
              <a:t>Content Stored on Chain:</a:t>
            </a:r>
          </a:p>
          <a:p>
            <a:pPr marL="0" indent="0">
              <a:spcBef>
                <a:spcPts val="0"/>
              </a:spcBef>
              <a:spcAft>
                <a:spcPts val="0"/>
              </a:spcAft>
              <a:buNone/>
            </a:pPr>
            <a:r>
              <a:rPr lang="en-US" b="1" dirty="0">
                <a:solidFill>
                  <a:schemeClr val="bg1">
                    <a:lumMod val="50000"/>
                  </a:schemeClr>
                </a:solidFill>
              </a:rPr>
              <a:t>Rewards for Participation:</a:t>
            </a:r>
          </a:p>
          <a:p>
            <a:pPr marL="0" indent="0">
              <a:spcBef>
                <a:spcPts val="0"/>
              </a:spcBef>
              <a:spcAft>
                <a:spcPts val="0"/>
              </a:spcAft>
              <a:buNone/>
            </a:pPr>
            <a:endParaRPr lang="en-US" b="1" dirty="0">
              <a:solidFill>
                <a:schemeClr val="bg1">
                  <a:lumMod val="50000"/>
                </a:schemeClr>
              </a:solidFill>
            </a:endParaRPr>
          </a:p>
          <a:p>
            <a:pPr marL="0" indent="0">
              <a:spcBef>
                <a:spcPts val="0"/>
              </a:spcBef>
              <a:spcAft>
                <a:spcPts val="0"/>
              </a:spcAft>
              <a:buNone/>
            </a:pPr>
            <a:r>
              <a:rPr lang="en-US" b="1" dirty="0">
                <a:solidFill>
                  <a:schemeClr val="bg1">
                    <a:lumMod val="50000"/>
                  </a:schemeClr>
                </a:solidFill>
              </a:rPr>
              <a:t>Other Notable Findings:</a:t>
            </a:r>
          </a:p>
          <a:p>
            <a:pPr marL="0" indent="0">
              <a:spcBef>
                <a:spcPts val="0"/>
              </a:spcBef>
              <a:spcAft>
                <a:spcPts val="0"/>
              </a:spcAft>
              <a:buNone/>
            </a:pPr>
            <a:endParaRPr lang="en-US" dirty="0"/>
          </a:p>
        </p:txBody>
      </p:sp>
    </p:spTree>
    <p:extLst>
      <p:ext uri="{BB962C8B-B14F-4D97-AF65-F5344CB8AC3E}">
        <p14:creationId xmlns:p14="http://schemas.microsoft.com/office/powerpoint/2010/main" val="1884167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37482"/>
            <a:ext cx="8651667" cy="603250"/>
          </a:xfrm>
        </p:spPr>
        <p:txBody>
          <a:bodyPr/>
          <a:lstStyle/>
          <a:p>
            <a:r>
              <a:rPr lang="en-US" sz="2000" dirty="0"/>
              <a:t>Whitepaper Discussing How The Claims Process Can Be Improved</a:t>
            </a:r>
          </a:p>
        </p:txBody>
      </p:sp>
      <p:sp>
        <p:nvSpPr>
          <p:cNvPr id="6" name="Text Placeholder 4"/>
          <p:cNvSpPr txBox="1">
            <a:spLocks/>
          </p:cNvSpPr>
          <p:nvPr/>
        </p:nvSpPr>
        <p:spPr>
          <a:xfrm>
            <a:off x="179512" y="1462230"/>
            <a:ext cx="8784976" cy="3510390"/>
          </a:xfrm>
          <a:prstGeom prst="rect">
            <a:avLst/>
          </a:prstGeom>
        </p:spPr>
        <p:txBody>
          <a:bodyPr>
            <a:normAutofit fontScale="85000" lnSpcReduction="10000"/>
          </a:bodyPr>
          <a:lstStyle>
            <a:lvl1pPr marL="192024" indent="-192024"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1pPr>
            <a:lvl2pPr marL="742950" indent="-28575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2pPr>
            <a:lvl3pPr marL="11430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chemeClr val="bg1">
                    <a:lumMod val="50000"/>
                  </a:schemeClr>
                </a:solidFill>
              </a:rPr>
              <a:t>Author: </a:t>
            </a:r>
            <a:r>
              <a:rPr lang="en-US" dirty="0">
                <a:solidFill>
                  <a:schemeClr val="bg1">
                    <a:lumMod val="50000"/>
                  </a:schemeClr>
                </a:solidFill>
              </a:rPr>
              <a:t>Kyle Culver (Humana)</a:t>
            </a:r>
          </a:p>
          <a:p>
            <a:pPr marL="0" indent="0">
              <a:buNone/>
            </a:pPr>
            <a:endParaRPr lang="en-US" b="1" dirty="0">
              <a:solidFill>
                <a:schemeClr val="bg1">
                  <a:lumMod val="50000"/>
                </a:schemeClr>
              </a:solidFill>
            </a:endParaRPr>
          </a:p>
          <a:p>
            <a:pPr marL="0" indent="0">
              <a:lnSpc>
                <a:spcPct val="120000"/>
              </a:lnSpc>
              <a:buNone/>
            </a:pPr>
            <a:r>
              <a:rPr lang="en-US" b="1" dirty="0">
                <a:solidFill>
                  <a:schemeClr val="bg1">
                    <a:lumMod val="50000"/>
                  </a:schemeClr>
                </a:solidFill>
              </a:rPr>
              <a:t>Problem Domain: </a:t>
            </a:r>
            <a:r>
              <a:rPr lang="en-US" dirty="0">
                <a:solidFill>
                  <a:schemeClr val="bg1">
                    <a:lumMod val="50000"/>
                  </a:schemeClr>
                </a:solidFill>
              </a:rPr>
              <a:t>Payer </a:t>
            </a:r>
            <a:r>
              <a:rPr lang="mr-IN" dirty="0">
                <a:solidFill>
                  <a:schemeClr val="bg1">
                    <a:lumMod val="50000"/>
                  </a:schemeClr>
                </a:solidFill>
              </a:rPr>
              <a:t>–</a:t>
            </a:r>
            <a:r>
              <a:rPr lang="en-US" dirty="0">
                <a:solidFill>
                  <a:schemeClr val="bg1">
                    <a:lumMod val="50000"/>
                  </a:schemeClr>
                </a:solidFill>
              </a:rPr>
              <a:t> complex agreements between Payers/Providers drive long processing times, errors and mistrust. Costs equated to over 254 Billion per year (and 3.8 </a:t>
            </a:r>
            <a:r>
              <a:rPr lang="en-US" dirty="0" err="1">
                <a:solidFill>
                  <a:schemeClr val="bg1">
                    <a:lumMod val="50000"/>
                  </a:schemeClr>
                </a:solidFill>
              </a:rPr>
              <a:t>hrs</a:t>
            </a:r>
            <a:r>
              <a:rPr lang="en-US" dirty="0">
                <a:solidFill>
                  <a:schemeClr val="bg1">
                    <a:lumMod val="50000"/>
                  </a:schemeClr>
                </a:solidFill>
              </a:rPr>
              <a:t>/</a:t>
            </a:r>
            <a:r>
              <a:rPr lang="en-US" dirty="0" err="1">
                <a:solidFill>
                  <a:schemeClr val="bg1">
                    <a:lumMod val="50000"/>
                  </a:schemeClr>
                </a:solidFill>
              </a:rPr>
              <a:t>wk</a:t>
            </a:r>
            <a:r>
              <a:rPr lang="en-US" dirty="0">
                <a:solidFill>
                  <a:schemeClr val="bg1">
                    <a:lumMod val="50000"/>
                  </a:schemeClr>
                </a:solidFill>
              </a:rPr>
              <a:t>/provider)</a:t>
            </a:r>
          </a:p>
          <a:p>
            <a:pPr marL="0" indent="0">
              <a:lnSpc>
                <a:spcPct val="110000"/>
              </a:lnSpc>
              <a:buNone/>
            </a:pPr>
            <a:endParaRPr lang="en-US" dirty="0">
              <a:solidFill>
                <a:schemeClr val="bg1">
                  <a:lumMod val="50000"/>
                </a:schemeClr>
              </a:solidFill>
            </a:endParaRPr>
          </a:p>
          <a:p>
            <a:pPr marL="0" indent="0">
              <a:lnSpc>
                <a:spcPct val="120000"/>
              </a:lnSpc>
              <a:buNone/>
            </a:pPr>
            <a:r>
              <a:rPr lang="en-US" b="1" dirty="0">
                <a:solidFill>
                  <a:schemeClr val="bg1">
                    <a:lumMod val="50000"/>
                  </a:schemeClr>
                </a:solidFill>
              </a:rPr>
              <a:t>Solution: </a:t>
            </a:r>
            <a:r>
              <a:rPr lang="en-US" dirty="0">
                <a:solidFill>
                  <a:schemeClr val="bg1">
                    <a:lumMod val="50000"/>
                  </a:schemeClr>
                </a:solidFill>
              </a:rPr>
              <a:t>Use Blockchain to store payment agreements as Smart Contracts, with adjudicated results stored as results of evaluations of claims against those Smart Contracts</a:t>
            </a:r>
          </a:p>
          <a:p>
            <a:pPr marL="0" indent="0">
              <a:buNone/>
            </a:pPr>
            <a:endParaRPr lang="en-US" dirty="0">
              <a:solidFill>
                <a:schemeClr val="bg1">
                  <a:lumMod val="50000"/>
                </a:schemeClr>
              </a:solidFill>
            </a:endParaRPr>
          </a:p>
          <a:p>
            <a:pPr marL="0" indent="0">
              <a:buNone/>
            </a:pPr>
            <a:r>
              <a:rPr lang="en-US" b="1" dirty="0">
                <a:solidFill>
                  <a:schemeClr val="bg1">
                    <a:lumMod val="50000"/>
                  </a:schemeClr>
                </a:solidFill>
              </a:rPr>
              <a:t>Target Industry: </a:t>
            </a:r>
            <a:r>
              <a:rPr lang="en-US" dirty="0">
                <a:solidFill>
                  <a:schemeClr val="bg1">
                    <a:lumMod val="50000"/>
                  </a:schemeClr>
                </a:solidFill>
              </a:rPr>
              <a:t>Healthcare Payers</a:t>
            </a:r>
            <a:endParaRPr lang="en-US" b="1" dirty="0">
              <a:solidFill>
                <a:schemeClr val="bg1">
                  <a:lumMod val="50000"/>
                </a:schemeClr>
              </a:solidFill>
            </a:endParaRPr>
          </a:p>
          <a:p>
            <a:pPr marL="0" indent="0">
              <a:buNone/>
            </a:pPr>
            <a:r>
              <a:rPr lang="en-US" b="1" dirty="0">
                <a:solidFill>
                  <a:schemeClr val="bg1">
                    <a:lumMod val="50000"/>
                  </a:schemeClr>
                </a:solidFill>
              </a:rPr>
              <a:t>Primary Participants: </a:t>
            </a:r>
            <a:r>
              <a:rPr lang="en-US" dirty="0">
                <a:solidFill>
                  <a:schemeClr val="bg1">
                    <a:lumMod val="50000"/>
                  </a:schemeClr>
                </a:solidFill>
              </a:rPr>
              <a:t>Payers, Providers, Government Regulators</a:t>
            </a:r>
            <a:endParaRPr lang="en-US" b="1" dirty="0">
              <a:solidFill>
                <a:schemeClr val="bg1">
                  <a:lumMod val="50000"/>
                </a:schemeClr>
              </a:solidFill>
            </a:endParaRPr>
          </a:p>
        </p:txBody>
      </p:sp>
      <p:sp>
        <p:nvSpPr>
          <p:cNvPr id="4" name="TextBox 3">
            <a:extLst>
              <a:ext uri="{FF2B5EF4-FFF2-40B4-BE49-F238E27FC236}">
                <a16:creationId xmlns:a16="http://schemas.microsoft.com/office/drawing/2014/main" id="{F2CD827D-3910-4F8B-8425-744E0718A14F}"/>
              </a:ext>
            </a:extLst>
          </p:cNvPr>
          <p:cNvSpPr txBox="1"/>
          <p:nvPr/>
        </p:nvSpPr>
        <p:spPr>
          <a:xfrm>
            <a:off x="179512" y="4764277"/>
            <a:ext cx="5173579" cy="338554"/>
          </a:xfrm>
          <a:prstGeom prst="rect">
            <a:avLst/>
          </a:prstGeom>
          <a:noFill/>
        </p:spPr>
        <p:txBody>
          <a:bodyPr wrap="square" rtlCol="0">
            <a:spAutoFit/>
          </a:bodyPr>
          <a:lstStyle/>
          <a:p>
            <a:r>
              <a:rPr lang="en-US" sz="800" dirty="0"/>
              <a:t>Source: ONC/CCC Use of Blockchain in Health IT and Health-Related Research Challenge (2016)</a:t>
            </a:r>
          </a:p>
          <a:p>
            <a:r>
              <a:rPr lang="en-US" sz="800" dirty="0"/>
              <a:t>Blockchain Technologies: A whitepaper discussing how claims process can be improved, Kyle Culver</a:t>
            </a:r>
          </a:p>
        </p:txBody>
      </p:sp>
    </p:spTree>
    <p:extLst>
      <p:ext uri="{BB962C8B-B14F-4D97-AF65-F5344CB8AC3E}">
        <p14:creationId xmlns:p14="http://schemas.microsoft.com/office/powerpoint/2010/main" val="813882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11960" y="1112548"/>
            <a:ext cx="4932040" cy="4030953"/>
          </a:xfrm>
          <a:prstGeom prst="rect">
            <a:avLst/>
          </a:prstGeom>
        </p:spPr>
      </p:pic>
      <p:sp>
        <p:nvSpPr>
          <p:cNvPr id="5" name="Text Placeholder 4"/>
          <p:cNvSpPr txBox="1">
            <a:spLocks/>
          </p:cNvSpPr>
          <p:nvPr/>
        </p:nvSpPr>
        <p:spPr>
          <a:xfrm>
            <a:off x="179512" y="1414103"/>
            <a:ext cx="4320480" cy="3648057"/>
          </a:xfrm>
          <a:prstGeom prst="rect">
            <a:avLst/>
          </a:prstGeom>
        </p:spPr>
        <p:txBody>
          <a:bodyPr>
            <a:normAutofit fontScale="62500" lnSpcReduction="20000"/>
          </a:bodyPr>
          <a:lstStyle>
            <a:lvl1pPr marL="192024" indent="-192024"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1pPr>
            <a:lvl2pPr marL="742950" indent="-28575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2pPr>
            <a:lvl3pPr marL="11430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chemeClr val="bg1">
                    <a:lumMod val="50000"/>
                  </a:schemeClr>
                </a:solidFill>
              </a:rPr>
              <a:t>Blockchain:  </a:t>
            </a:r>
            <a:r>
              <a:rPr lang="en-US" dirty="0">
                <a:solidFill>
                  <a:schemeClr val="bg1">
                    <a:lumMod val="50000"/>
                  </a:schemeClr>
                </a:solidFill>
              </a:rPr>
              <a:t>Private</a:t>
            </a:r>
          </a:p>
          <a:p>
            <a:pPr marL="0" indent="0">
              <a:buNone/>
            </a:pPr>
            <a:endParaRPr lang="en-US" b="1" dirty="0">
              <a:solidFill>
                <a:schemeClr val="bg1">
                  <a:lumMod val="50000"/>
                </a:schemeClr>
              </a:solidFill>
            </a:endParaRPr>
          </a:p>
          <a:p>
            <a:pPr marL="0" indent="0">
              <a:buNone/>
            </a:pPr>
            <a:r>
              <a:rPr lang="en-US" b="1" dirty="0">
                <a:solidFill>
                  <a:schemeClr val="bg1">
                    <a:lumMod val="50000"/>
                  </a:schemeClr>
                </a:solidFill>
              </a:rPr>
              <a:t>Content Stored on Chain: </a:t>
            </a:r>
          </a:p>
          <a:p>
            <a:pPr marL="0" indent="0">
              <a:lnSpc>
                <a:spcPct val="120000"/>
              </a:lnSpc>
              <a:buNone/>
            </a:pPr>
            <a:r>
              <a:rPr lang="en-US" dirty="0">
                <a:solidFill>
                  <a:schemeClr val="bg1">
                    <a:lumMod val="50000"/>
                  </a:schemeClr>
                </a:solidFill>
              </a:rPr>
              <a:t>Smart Contracts define the payment terms and agreements made between payers and provider organizations. Claims are processed against patient ID hashes (Payer ID + Member ID + MRN + DOB + </a:t>
            </a:r>
            <a:r>
              <a:rPr lang="en-US" dirty="0" err="1">
                <a:solidFill>
                  <a:schemeClr val="bg1">
                    <a:lumMod val="50000"/>
                  </a:schemeClr>
                </a:solidFill>
              </a:rPr>
              <a:t>Fname</a:t>
            </a:r>
            <a:r>
              <a:rPr lang="en-US" dirty="0">
                <a:solidFill>
                  <a:schemeClr val="bg1">
                    <a:lumMod val="50000"/>
                  </a:schemeClr>
                </a:solidFill>
              </a:rPr>
              <a:t> + </a:t>
            </a:r>
            <a:r>
              <a:rPr lang="en-US" dirty="0" err="1">
                <a:solidFill>
                  <a:schemeClr val="bg1">
                    <a:lumMod val="50000"/>
                  </a:schemeClr>
                </a:solidFill>
              </a:rPr>
              <a:t>Lname</a:t>
            </a:r>
            <a:r>
              <a:rPr lang="en-US" dirty="0">
                <a:solidFill>
                  <a:schemeClr val="bg1">
                    <a:lumMod val="50000"/>
                  </a:schemeClr>
                </a:solidFill>
              </a:rPr>
              <a:t>) and results are also stored on the chain. FHIR resource made available for claim supporting data</a:t>
            </a:r>
          </a:p>
          <a:p>
            <a:pPr marL="0" indent="0">
              <a:buNone/>
            </a:pPr>
            <a:endParaRPr lang="en-US" dirty="0">
              <a:solidFill>
                <a:schemeClr val="bg1">
                  <a:lumMod val="50000"/>
                </a:schemeClr>
              </a:solidFill>
            </a:endParaRPr>
          </a:p>
          <a:p>
            <a:pPr marL="0" indent="0">
              <a:buNone/>
            </a:pPr>
            <a:r>
              <a:rPr lang="en-US" b="1" dirty="0">
                <a:solidFill>
                  <a:schemeClr val="bg1">
                    <a:lumMod val="50000"/>
                  </a:schemeClr>
                </a:solidFill>
              </a:rPr>
              <a:t>Rewards for Participation: </a:t>
            </a:r>
            <a:r>
              <a:rPr lang="en-US" dirty="0">
                <a:solidFill>
                  <a:schemeClr val="bg1">
                    <a:lumMod val="50000"/>
                  </a:schemeClr>
                </a:solidFill>
              </a:rPr>
              <a:t>Fee paid to “miners”.</a:t>
            </a:r>
          </a:p>
          <a:p>
            <a:pPr marL="0" indent="0">
              <a:buNone/>
            </a:pPr>
            <a:endParaRPr lang="en-US" b="1" dirty="0">
              <a:solidFill>
                <a:schemeClr val="bg1">
                  <a:lumMod val="50000"/>
                </a:schemeClr>
              </a:solidFill>
            </a:endParaRPr>
          </a:p>
          <a:p>
            <a:pPr marL="0" indent="0">
              <a:lnSpc>
                <a:spcPct val="120000"/>
              </a:lnSpc>
              <a:buNone/>
            </a:pPr>
            <a:r>
              <a:rPr lang="en-US" b="1" dirty="0">
                <a:solidFill>
                  <a:schemeClr val="bg1">
                    <a:lumMod val="50000"/>
                  </a:schemeClr>
                </a:solidFill>
              </a:rPr>
              <a:t>Notable Findings: </a:t>
            </a:r>
            <a:r>
              <a:rPr lang="en-US" dirty="0">
                <a:solidFill>
                  <a:schemeClr val="bg1">
                    <a:lumMod val="50000"/>
                  </a:schemeClr>
                </a:solidFill>
              </a:rPr>
              <a:t>Regulators can help define contracts and ensure contracts adhere to regulations. Researchers can leverage claims data as well, paying fees for processing info.</a:t>
            </a:r>
          </a:p>
          <a:p>
            <a:pPr marL="0" indent="0">
              <a:buNone/>
            </a:pPr>
            <a:endParaRPr lang="en-US" b="1" dirty="0">
              <a:solidFill>
                <a:schemeClr val="bg1">
                  <a:lumMod val="50000"/>
                </a:schemeClr>
              </a:solidFill>
            </a:endParaRPr>
          </a:p>
          <a:p>
            <a:pPr marL="0" indent="0">
              <a:buNone/>
            </a:pPr>
            <a:endParaRPr lang="en-US" b="1" dirty="0">
              <a:solidFill>
                <a:schemeClr val="bg1">
                  <a:lumMod val="50000"/>
                </a:schemeClr>
              </a:solidFill>
            </a:endParaRP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
        <p:nvSpPr>
          <p:cNvPr id="7" name="Title 1"/>
          <p:cNvSpPr>
            <a:spLocks noGrp="1"/>
          </p:cNvSpPr>
          <p:nvPr>
            <p:ph type="title"/>
          </p:nvPr>
        </p:nvSpPr>
        <p:spPr>
          <a:xfrm>
            <a:off x="179512" y="737482"/>
            <a:ext cx="8651667" cy="603250"/>
          </a:xfrm>
        </p:spPr>
        <p:txBody>
          <a:bodyPr/>
          <a:lstStyle/>
          <a:p>
            <a:r>
              <a:rPr lang="en-US" sz="2000" dirty="0"/>
              <a:t>Whitepaper Discussing How The Claims Process Can Be Improved</a:t>
            </a:r>
          </a:p>
        </p:txBody>
      </p:sp>
      <p:sp>
        <p:nvSpPr>
          <p:cNvPr id="2" name="TextBox 1"/>
          <p:cNvSpPr txBox="1"/>
          <p:nvPr/>
        </p:nvSpPr>
        <p:spPr>
          <a:xfrm>
            <a:off x="179512" y="4764277"/>
            <a:ext cx="5173579" cy="338554"/>
          </a:xfrm>
          <a:prstGeom prst="rect">
            <a:avLst/>
          </a:prstGeom>
          <a:noFill/>
        </p:spPr>
        <p:txBody>
          <a:bodyPr wrap="square" rtlCol="0">
            <a:spAutoFit/>
          </a:bodyPr>
          <a:lstStyle/>
          <a:p>
            <a:r>
              <a:rPr lang="en-US" sz="800" dirty="0"/>
              <a:t>Source: ONC/CCC Use of Blockchain in Health IT and Health-Related Research Challenge (2016)</a:t>
            </a:r>
          </a:p>
          <a:p>
            <a:r>
              <a:rPr lang="en-US" sz="800" dirty="0"/>
              <a:t>Blockchain Technologies: A whitepaper discussing how claims process can be improved, Kyle Culver</a:t>
            </a:r>
          </a:p>
        </p:txBody>
      </p:sp>
    </p:spTree>
    <p:extLst>
      <p:ext uri="{BB962C8B-B14F-4D97-AF65-F5344CB8AC3E}">
        <p14:creationId xmlns:p14="http://schemas.microsoft.com/office/powerpoint/2010/main" val="1102100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37482"/>
            <a:ext cx="8651667" cy="603250"/>
          </a:xfrm>
        </p:spPr>
        <p:txBody>
          <a:bodyPr/>
          <a:lstStyle/>
          <a:p>
            <a:r>
              <a:rPr lang="en-US" sz="2000" dirty="0"/>
              <a:t>A Case Study for Blockchain in Healthcare: ”</a:t>
            </a:r>
            <a:r>
              <a:rPr lang="en-US" sz="2000" dirty="0" err="1"/>
              <a:t>MedRec</a:t>
            </a:r>
            <a:r>
              <a:rPr lang="en-US" sz="2000" dirty="0"/>
              <a:t>”</a:t>
            </a:r>
          </a:p>
        </p:txBody>
      </p:sp>
      <p:sp>
        <p:nvSpPr>
          <p:cNvPr id="6" name="Text Placeholder 4"/>
          <p:cNvSpPr txBox="1">
            <a:spLocks/>
          </p:cNvSpPr>
          <p:nvPr/>
        </p:nvSpPr>
        <p:spPr>
          <a:xfrm>
            <a:off x="179512" y="1462230"/>
            <a:ext cx="8784976" cy="3510390"/>
          </a:xfrm>
          <a:prstGeom prst="rect">
            <a:avLst/>
          </a:prstGeom>
        </p:spPr>
        <p:txBody>
          <a:bodyPr>
            <a:normAutofit/>
          </a:bodyPr>
          <a:lstStyle>
            <a:lvl1pPr marL="192024" indent="-192024"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1pPr>
            <a:lvl2pPr marL="742950" indent="-28575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2pPr>
            <a:lvl3pPr marL="11430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chemeClr val="bg1">
                    <a:lumMod val="50000"/>
                  </a:schemeClr>
                </a:solidFill>
              </a:rPr>
              <a:t>Author: </a:t>
            </a:r>
            <a:r>
              <a:rPr lang="en-US" dirty="0">
                <a:solidFill>
                  <a:schemeClr val="bg1">
                    <a:lumMod val="50000"/>
                  </a:schemeClr>
                </a:solidFill>
              </a:rPr>
              <a:t>MIT Media Lab, Beth Israel Deaconess Medical Center</a:t>
            </a:r>
          </a:p>
          <a:p>
            <a:pPr marL="0" indent="0">
              <a:buNone/>
            </a:pPr>
            <a:endParaRPr lang="en-US" b="1" dirty="0">
              <a:solidFill>
                <a:schemeClr val="bg1">
                  <a:lumMod val="50000"/>
                </a:schemeClr>
              </a:solidFill>
            </a:endParaRPr>
          </a:p>
          <a:p>
            <a:pPr marL="0" indent="0">
              <a:buNone/>
            </a:pPr>
            <a:r>
              <a:rPr lang="en-US" b="1" dirty="0">
                <a:solidFill>
                  <a:schemeClr val="bg1">
                    <a:lumMod val="50000"/>
                  </a:schemeClr>
                </a:solidFill>
              </a:rPr>
              <a:t>Problem Domain: </a:t>
            </a:r>
            <a:r>
              <a:rPr lang="en-US" dirty="0">
                <a:solidFill>
                  <a:schemeClr val="bg1">
                    <a:lumMod val="50000"/>
                  </a:schemeClr>
                </a:solidFill>
              </a:rPr>
              <a:t>Distributed Consent, Record Locator Service</a:t>
            </a:r>
          </a:p>
          <a:p>
            <a:pPr marL="0" indent="0">
              <a:lnSpc>
                <a:spcPct val="100000"/>
              </a:lnSpc>
              <a:buNone/>
            </a:pPr>
            <a:r>
              <a:rPr lang="en-US" b="1" dirty="0">
                <a:solidFill>
                  <a:schemeClr val="bg1">
                    <a:lumMod val="50000"/>
                  </a:schemeClr>
                </a:solidFill>
              </a:rPr>
              <a:t>Solution: </a:t>
            </a:r>
            <a:r>
              <a:rPr lang="en-US" dirty="0">
                <a:solidFill>
                  <a:schemeClr val="bg1">
                    <a:lumMod val="50000"/>
                  </a:schemeClr>
                </a:solidFill>
              </a:rPr>
              <a:t>Use Blockchain to store PPR and encounter info to create a “patient history” on the chain, and act as a notification directory by determining the list of people that have touched a patient.</a:t>
            </a:r>
          </a:p>
          <a:p>
            <a:pPr marL="0" indent="0">
              <a:buNone/>
            </a:pPr>
            <a:endParaRPr lang="en-US" dirty="0">
              <a:solidFill>
                <a:schemeClr val="bg1">
                  <a:lumMod val="50000"/>
                </a:schemeClr>
              </a:solidFill>
            </a:endParaRPr>
          </a:p>
          <a:p>
            <a:pPr marL="0" indent="0">
              <a:buNone/>
            </a:pPr>
            <a:r>
              <a:rPr lang="en-US" b="1" dirty="0">
                <a:solidFill>
                  <a:schemeClr val="bg1">
                    <a:lumMod val="50000"/>
                  </a:schemeClr>
                </a:solidFill>
              </a:rPr>
              <a:t>Target Industry: </a:t>
            </a:r>
            <a:r>
              <a:rPr lang="en-US" dirty="0">
                <a:solidFill>
                  <a:schemeClr val="bg1">
                    <a:lumMod val="50000"/>
                  </a:schemeClr>
                </a:solidFill>
              </a:rPr>
              <a:t>Care organizations</a:t>
            </a:r>
            <a:endParaRPr lang="en-US" b="1" dirty="0">
              <a:solidFill>
                <a:schemeClr val="bg1">
                  <a:lumMod val="50000"/>
                </a:schemeClr>
              </a:solidFill>
            </a:endParaRPr>
          </a:p>
          <a:p>
            <a:pPr marL="0" indent="0">
              <a:buNone/>
            </a:pPr>
            <a:r>
              <a:rPr lang="en-US" b="1" dirty="0">
                <a:solidFill>
                  <a:schemeClr val="bg1">
                    <a:lumMod val="50000"/>
                  </a:schemeClr>
                </a:solidFill>
              </a:rPr>
              <a:t>Primary Participants: </a:t>
            </a:r>
            <a:r>
              <a:rPr lang="en-US" dirty="0">
                <a:solidFill>
                  <a:schemeClr val="bg1">
                    <a:lumMod val="50000"/>
                  </a:schemeClr>
                </a:solidFill>
              </a:rPr>
              <a:t>Providers, Patients, Researchers</a:t>
            </a:r>
            <a:endParaRPr lang="en-US" b="1" dirty="0">
              <a:solidFill>
                <a:schemeClr val="bg1">
                  <a:lumMod val="50000"/>
                </a:schemeClr>
              </a:solidFill>
            </a:endParaRPr>
          </a:p>
        </p:txBody>
      </p:sp>
      <p:sp>
        <p:nvSpPr>
          <p:cNvPr id="4" name="TextBox 3">
            <a:extLst>
              <a:ext uri="{FF2B5EF4-FFF2-40B4-BE49-F238E27FC236}">
                <a16:creationId xmlns:a16="http://schemas.microsoft.com/office/drawing/2014/main" id="{D7D72555-294C-4093-B99E-7AEEB69DFE15}"/>
              </a:ext>
            </a:extLst>
          </p:cNvPr>
          <p:cNvSpPr txBox="1"/>
          <p:nvPr/>
        </p:nvSpPr>
        <p:spPr>
          <a:xfrm>
            <a:off x="179512" y="4684294"/>
            <a:ext cx="6461920" cy="338554"/>
          </a:xfrm>
          <a:prstGeom prst="rect">
            <a:avLst/>
          </a:prstGeom>
          <a:noFill/>
        </p:spPr>
        <p:txBody>
          <a:bodyPr wrap="square" rtlCol="0">
            <a:spAutoFit/>
          </a:bodyPr>
          <a:lstStyle/>
          <a:p>
            <a:r>
              <a:rPr lang="en-US" sz="800" dirty="0"/>
              <a:t>Source: ONC/CCC Use of Blockchain in Health IT and Health-Related Research Challenge (2016)</a:t>
            </a:r>
          </a:p>
          <a:p>
            <a:r>
              <a:rPr lang="en-US" sz="800" dirty="0"/>
              <a:t>A Case Study for Blockchain in Healthcare:“</a:t>
            </a:r>
            <a:r>
              <a:rPr lang="en-US" sz="800" dirty="0" err="1"/>
              <a:t>MedRec</a:t>
            </a:r>
            <a:r>
              <a:rPr lang="en-US" sz="800" dirty="0"/>
              <a:t>” prototype for electronic health records and medical research data, Ariel </a:t>
            </a:r>
            <a:r>
              <a:rPr lang="en-US" sz="800" dirty="0" err="1"/>
              <a:t>Ekblaw</a:t>
            </a:r>
            <a:r>
              <a:rPr lang="en-US" sz="800" dirty="0"/>
              <a:t>, et al</a:t>
            </a:r>
          </a:p>
        </p:txBody>
      </p:sp>
    </p:spTree>
    <p:extLst>
      <p:ext uri="{BB962C8B-B14F-4D97-AF65-F5344CB8AC3E}">
        <p14:creationId xmlns:p14="http://schemas.microsoft.com/office/powerpoint/2010/main" val="91162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374757" y="1668676"/>
            <a:ext cx="4517283" cy="2978727"/>
          </a:xfrm>
        </p:spPr>
        <p:txBody>
          <a:bodyPr>
            <a:noAutofit/>
          </a:bodyPr>
          <a:lstStyle/>
          <a:p>
            <a:pPr>
              <a:lnSpc>
                <a:spcPct val="100000"/>
              </a:lnSpc>
            </a:pPr>
            <a:r>
              <a:rPr lang="en-US" sz="1700" dirty="0">
                <a:solidFill>
                  <a:schemeClr val="bg1">
                    <a:lumMod val="50000"/>
                  </a:schemeClr>
                </a:solidFill>
              </a:rPr>
              <a:t>Mix of education, discussion and early trial exploration</a:t>
            </a:r>
          </a:p>
          <a:p>
            <a:pPr>
              <a:lnSpc>
                <a:spcPct val="100000"/>
              </a:lnSpc>
            </a:pPr>
            <a:r>
              <a:rPr lang="en-US" sz="1700" dirty="0">
                <a:solidFill>
                  <a:schemeClr val="bg1">
                    <a:lumMod val="50000"/>
                  </a:schemeClr>
                </a:solidFill>
              </a:rPr>
              <a:t>Sessions for both singular and cross-track discussion</a:t>
            </a:r>
          </a:p>
          <a:p>
            <a:pPr>
              <a:lnSpc>
                <a:spcPct val="100000"/>
              </a:lnSpc>
            </a:pPr>
            <a:r>
              <a:rPr lang="en-US" sz="1700" dirty="0">
                <a:solidFill>
                  <a:schemeClr val="bg1">
                    <a:lumMod val="50000"/>
                  </a:schemeClr>
                </a:solidFill>
              </a:rPr>
              <a:t>Problems, aka use cases, to be addressed introduced by participants &amp; sponsors</a:t>
            </a:r>
          </a:p>
          <a:p>
            <a:pPr>
              <a:lnSpc>
                <a:spcPct val="100000"/>
              </a:lnSpc>
            </a:pPr>
            <a:r>
              <a:rPr lang="en-US" sz="1700" dirty="0">
                <a:solidFill>
                  <a:schemeClr val="bg1">
                    <a:lumMod val="50000"/>
                  </a:schemeClr>
                </a:solidFill>
              </a:rPr>
              <a:t>New stakeholder partnerships are an expected take-away</a:t>
            </a:r>
          </a:p>
          <a:p>
            <a:pPr>
              <a:lnSpc>
                <a:spcPct val="100000"/>
              </a:lnSpc>
            </a:pPr>
            <a:r>
              <a:rPr lang="en-US" sz="1700" dirty="0">
                <a:solidFill>
                  <a:schemeClr val="bg1">
                    <a:lumMod val="50000"/>
                  </a:schemeClr>
                </a:solidFill>
              </a:rPr>
              <a:t>Secondary outcome…inform the Health IT standards development pipeline</a:t>
            </a:r>
          </a:p>
        </p:txBody>
      </p:sp>
      <p:sp>
        <p:nvSpPr>
          <p:cNvPr id="7" name="Title 3"/>
          <p:cNvSpPr>
            <a:spLocks noGrp="1"/>
          </p:cNvSpPr>
          <p:nvPr>
            <p:ph type="title"/>
          </p:nvPr>
        </p:nvSpPr>
        <p:spPr>
          <a:xfrm>
            <a:off x="343859" y="1047285"/>
            <a:ext cx="8290332" cy="591016"/>
          </a:xfrm>
        </p:spPr>
        <p:txBody>
          <a:bodyPr>
            <a:normAutofit fontScale="90000"/>
          </a:bodyPr>
          <a:lstStyle/>
          <a:p>
            <a:r>
              <a:rPr lang="en-US" sz="3000" dirty="0"/>
              <a:t>Plug-a-thon is a hybrid, dynamic event</a:t>
            </a:r>
          </a:p>
        </p:txBody>
      </p:sp>
      <p:grpSp>
        <p:nvGrpSpPr>
          <p:cNvPr id="6" name="Group 5">
            <a:extLst>
              <a:ext uri="{FF2B5EF4-FFF2-40B4-BE49-F238E27FC236}">
                <a16:creationId xmlns:a16="http://schemas.microsoft.com/office/drawing/2014/main" id="{66C8DBC7-B477-490A-ADEE-5F243FFA761E}"/>
              </a:ext>
            </a:extLst>
          </p:cNvPr>
          <p:cNvGrpSpPr/>
          <p:nvPr/>
        </p:nvGrpSpPr>
        <p:grpSpPr>
          <a:xfrm>
            <a:off x="5081434" y="1422822"/>
            <a:ext cx="3552757" cy="3751806"/>
            <a:chOff x="2035562" y="289159"/>
            <a:chExt cx="4814824" cy="4558988"/>
          </a:xfrm>
        </p:grpSpPr>
        <p:grpSp>
          <p:nvGrpSpPr>
            <p:cNvPr id="8" name="Group 7">
              <a:extLst>
                <a:ext uri="{FF2B5EF4-FFF2-40B4-BE49-F238E27FC236}">
                  <a16:creationId xmlns:a16="http://schemas.microsoft.com/office/drawing/2014/main" id="{7363E032-3840-41B1-92AC-657008845ADE}"/>
                </a:ext>
              </a:extLst>
            </p:cNvPr>
            <p:cNvGrpSpPr/>
            <p:nvPr/>
          </p:nvGrpSpPr>
          <p:grpSpPr>
            <a:xfrm>
              <a:off x="3752942" y="572329"/>
              <a:ext cx="1638115" cy="964231"/>
              <a:chOff x="3750945" y="445347"/>
              <a:chExt cx="1638115" cy="964231"/>
            </a:xfrm>
          </p:grpSpPr>
          <p:pic>
            <p:nvPicPr>
              <p:cNvPr id="24" name="Graphic 23" descr="Open Book">
                <a:extLst>
                  <a:ext uri="{FF2B5EF4-FFF2-40B4-BE49-F238E27FC236}">
                    <a16:creationId xmlns:a16="http://schemas.microsoft.com/office/drawing/2014/main" id="{2B001591-FD66-40DC-A550-9DAEAC2E5E6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50945" y="445347"/>
                <a:ext cx="914400" cy="914400"/>
              </a:xfrm>
              <a:prstGeom prst="rect">
                <a:avLst/>
              </a:prstGeom>
            </p:spPr>
          </p:pic>
          <p:pic>
            <p:nvPicPr>
              <p:cNvPr id="25" name="Graphic 24" descr="Lecturer">
                <a:extLst>
                  <a:ext uri="{FF2B5EF4-FFF2-40B4-BE49-F238E27FC236}">
                    <a16:creationId xmlns:a16="http://schemas.microsoft.com/office/drawing/2014/main" id="{FF707E26-91C6-4506-888B-08848BFA0A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4660" y="495178"/>
                <a:ext cx="914400" cy="914400"/>
              </a:xfrm>
              <a:prstGeom prst="rect">
                <a:avLst/>
              </a:prstGeom>
            </p:spPr>
          </p:pic>
        </p:grpSp>
        <p:pic>
          <p:nvPicPr>
            <p:cNvPr id="9" name="Graphic 8" descr="Team">
              <a:extLst>
                <a:ext uri="{FF2B5EF4-FFF2-40B4-BE49-F238E27FC236}">
                  <a16:creationId xmlns:a16="http://schemas.microsoft.com/office/drawing/2014/main" id="{482843F0-0A03-4F5B-A9E6-A2EC8CBD91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6400" y="1948935"/>
              <a:ext cx="914400" cy="914400"/>
            </a:xfrm>
            <a:prstGeom prst="rect">
              <a:avLst/>
            </a:prstGeom>
          </p:spPr>
        </p:pic>
        <p:grpSp>
          <p:nvGrpSpPr>
            <p:cNvPr id="10" name="Group 9">
              <a:extLst>
                <a:ext uri="{FF2B5EF4-FFF2-40B4-BE49-F238E27FC236}">
                  <a16:creationId xmlns:a16="http://schemas.microsoft.com/office/drawing/2014/main" id="{331DE2B4-7090-4951-8B91-BD9DA6A05555}"/>
                </a:ext>
              </a:extLst>
            </p:cNvPr>
            <p:cNvGrpSpPr/>
            <p:nvPr/>
          </p:nvGrpSpPr>
          <p:grpSpPr>
            <a:xfrm>
              <a:off x="3449124" y="3656771"/>
              <a:ext cx="1977533" cy="927250"/>
              <a:chOff x="3508867" y="3656771"/>
              <a:chExt cx="1977533" cy="927250"/>
            </a:xfrm>
          </p:grpSpPr>
          <p:pic>
            <p:nvPicPr>
              <p:cNvPr id="21" name="Graphic 20" descr="Smart Phone">
                <a:extLst>
                  <a:ext uri="{FF2B5EF4-FFF2-40B4-BE49-F238E27FC236}">
                    <a16:creationId xmlns:a16="http://schemas.microsoft.com/office/drawing/2014/main" id="{E5E085A3-D15A-4594-8B6C-5DCA705FF3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08867" y="3656771"/>
                <a:ext cx="914400" cy="914400"/>
              </a:xfrm>
              <a:prstGeom prst="rect">
                <a:avLst/>
              </a:prstGeom>
            </p:spPr>
          </p:pic>
          <p:pic>
            <p:nvPicPr>
              <p:cNvPr id="22" name="Graphic 21" descr="Laptop">
                <a:extLst>
                  <a:ext uri="{FF2B5EF4-FFF2-40B4-BE49-F238E27FC236}">
                    <a16:creationId xmlns:a16="http://schemas.microsoft.com/office/drawing/2014/main" id="{9AD3C7E3-636D-4E1E-840A-AFEB26B42B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72000" y="3669621"/>
                <a:ext cx="914400" cy="914400"/>
              </a:xfrm>
              <a:prstGeom prst="rect">
                <a:avLst/>
              </a:prstGeom>
            </p:spPr>
          </p:pic>
          <p:pic>
            <p:nvPicPr>
              <p:cNvPr id="23" name="Graphic 22" descr="Share">
                <a:extLst>
                  <a:ext uri="{FF2B5EF4-FFF2-40B4-BE49-F238E27FC236}">
                    <a16:creationId xmlns:a16="http://schemas.microsoft.com/office/drawing/2014/main" id="{542604CE-A1CC-4DB9-9162-4EAFF383557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83056" y="3801732"/>
                <a:ext cx="650178" cy="650178"/>
              </a:xfrm>
              <a:prstGeom prst="rect">
                <a:avLst/>
              </a:prstGeom>
            </p:spPr>
          </p:pic>
        </p:grpSp>
        <p:pic>
          <p:nvPicPr>
            <p:cNvPr id="11" name="Graphic 10" descr="Contract">
              <a:extLst>
                <a:ext uri="{FF2B5EF4-FFF2-40B4-BE49-F238E27FC236}">
                  <a16:creationId xmlns:a16="http://schemas.microsoft.com/office/drawing/2014/main" id="{9C589E77-C82C-4EB0-8EE1-B790B16BB12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433486" y="2025180"/>
              <a:ext cx="914400" cy="914400"/>
            </a:xfrm>
            <a:prstGeom prst="rect">
              <a:avLst/>
            </a:prstGeom>
          </p:spPr>
        </p:pic>
        <p:sp>
          <p:nvSpPr>
            <p:cNvPr id="12" name="TextBox 11">
              <a:extLst>
                <a:ext uri="{FF2B5EF4-FFF2-40B4-BE49-F238E27FC236}">
                  <a16:creationId xmlns:a16="http://schemas.microsoft.com/office/drawing/2014/main" id="{AD9BFCFC-597E-4C25-AB69-032FE9678058}"/>
                </a:ext>
              </a:extLst>
            </p:cNvPr>
            <p:cNvSpPr txBox="1"/>
            <p:nvPr/>
          </p:nvSpPr>
          <p:spPr>
            <a:xfrm>
              <a:off x="4175253" y="4399355"/>
              <a:ext cx="2225545" cy="44879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Code/Connect</a:t>
              </a:r>
            </a:p>
          </p:txBody>
        </p:sp>
        <p:sp>
          <p:nvSpPr>
            <p:cNvPr id="13" name="TextBox 12">
              <a:extLst>
                <a:ext uri="{FF2B5EF4-FFF2-40B4-BE49-F238E27FC236}">
                  <a16:creationId xmlns:a16="http://schemas.microsoft.com/office/drawing/2014/main" id="{CD4E6963-E436-4F27-A3FA-1219EE2D1D2D}"/>
                </a:ext>
              </a:extLst>
            </p:cNvPr>
            <p:cNvSpPr txBox="1"/>
            <p:nvPr/>
          </p:nvSpPr>
          <p:spPr>
            <a:xfrm>
              <a:off x="3814057" y="289159"/>
              <a:ext cx="1484734" cy="44879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Educate</a:t>
              </a:r>
            </a:p>
          </p:txBody>
        </p:sp>
        <p:sp>
          <p:nvSpPr>
            <p:cNvPr id="14" name="TextBox 13">
              <a:extLst>
                <a:ext uri="{FF2B5EF4-FFF2-40B4-BE49-F238E27FC236}">
                  <a16:creationId xmlns:a16="http://schemas.microsoft.com/office/drawing/2014/main" id="{D68F77C1-778E-4A6B-AC4E-D83358F15DFD}"/>
                </a:ext>
              </a:extLst>
            </p:cNvPr>
            <p:cNvSpPr txBox="1"/>
            <p:nvPr/>
          </p:nvSpPr>
          <p:spPr>
            <a:xfrm>
              <a:off x="5486399" y="2754914"/>
              <a:ext cx="1363987" cy="44879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Discuss</a:t>
              </a:r>
            </a:p>
          </p:txBody>
        </p:sp>
        <p:sp>
          <p:nvSpPr>
            <p:cNvPr id="15" name="TextBox 14">
              <a:extLst>
                <a:ext uri="{FF2B5EF4-FFF2-40B4-BE49-F238E27FC236}">
                  <a16:creationId xmlns:a16="http://schemas.microsoft.com/office/drawing/2014/main" id="{71BB7835-4CC5-42F7-84BF-8402053B7394}"/>
                </a:ext>
              </a:extLst>
            </p:cNvPr>
            <p:cNvSpPr txBox="1"/>
            <p:nvPr/>
          </p:nvSpPr>
          <p:spPr>
            <a:xfrm>
              <a:off x="2035562" y="2863335"/>
              <a:ext cx="1470205" cy="448792"/>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Evaluate</a:t>
              </a:r>
            </a:p>
          </p:txBody>
        </p:sp>
        <p:sp>
          <p:nvSpPr>
            <p:cNvPr id="16" name="Rectangle 15">
              <a:extLst>
                <a:ext uri="{FF2B5EF4-FFF2-40B4-BE49-F238E27FC236}">
                  <a16:creationId xmlns:a16="http://schemas.microsoft.com/office/drawing/2014/main" id="{70D60C59-58E3-4BCE-9687-8C6423CD21D7}"/>
                </a:ext>
              </a:extLst>
            </p:cNvPr>
            <p:cNvSpPr/>
            <p:nvPr/>
          </p:nvSpPr>
          <p:spPr>
            <a:xfrm>
              <a:off x="3642814" y="1640732"/>
              <a:ext cx="1737360" cy="1737360"/>
            </a:xfrm>
            <a:prstGeom prst="rect">
              <a:avLst/>
            </a:prstGeom>
            <a:solidFill>
              <a:schemeClr val="bg1"/>
            </a:solidFill>
          </p:spPr>
          <p:txBody>
            <a:bodyPr wrap="square" lIns="91440" tIns="45720" rIns="91440" bIns="45720">
              <a:spAutoFit/>
            </a:bodyPr>
            <a:lstStyle/>
            <a:p>
              <a:pPr algn="ctr"/>
              <a:r>
                <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IHE</a:t>
              </a:r>
            </a:p>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Plug-a-thon</a:t>
              </a:r>
              <a:endPar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7" name="Arc 16">
              <a:extLst>
                <a:ext uri="{FF2B5EF4-FFF2-40B4-BE49-F238E27FC236}">
                  <a16:creationId xmlns:a16="http://schemas.microsoft.com/office/drawing/2014/main" id="{FCE8A4BB-8888-4B97-9D88-4D5C8B258262}"/>
                </a:ext>
              </a:extLst>
            </p:cNvPr>
            <p:cNvSpPr/>
            <p:nvPr/>
          </p:nvSpPr>
          <p:spPr>
            <a:xfrm>
              <a:off x="4667343" y="1173971"/>
              <a:ext cx="1294048" cy="1388361"/>
            </a:xfrm>
            <a:prstGeom prst="arc">
              <a:avLst/>
            </a:prstGeom>
            <a:ln w="44450">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6AA3F1C6-009F-47B6-8AA0-B99229733B39}"/>
                </a:ext>
              </a:extLst>
            </p:cNvPr>
            <p:cNvSpPr/>
            <p:nvPr/>
          </p:nvSpPr>
          <p:spPr>
            <a:xfrm rot="4738813">
              <a:off x="4709591" y="2640930"/>
              <a:ext cx="1294048" cy="1388361"/>
            </a:xfrm>
            <a:prstGeom prst="arc">
              <a:avLst/>
            </a:prstGeom>
            <a:ln w="44450">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9" name="Arc 18">
              <a:extLst>
                <a:ext uri="{FF2B5EF4-FFF2-40B4-BE49-F238E27FC236}">
                  <a16:creationId xmlns:a16="http://schemas.microsoft.com/office/drawing/2014/main" id="{64872EA1-8C67-4AAA-B2D4-DA0822DCE675}"/>
                </a:ext>
              </a:extLst>
            </p:cNvPr>
            <p:cNvSpPr/>
            <p:nvPr/>
          </p:nvSpPr>
          <p:spPr>
            <a:xfrm rot="11016754">
              <a:off x="2881539" y="2634751"/>
              <a:ext cx="1294048" cy="1388361"/>
            </a:xfrm>
            <a:prstGeom prst="arc">
              <a:avLst/>
            </a:prstGeom>
            <a:ln w="44450">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Arc 19">
              <a:extLst>
                <a:ext uri="{FF2B5EF4-FFF2-40B4-BE49-F238E27FC236}">
                  <a16:creationId xmlns:a16="http://schemas.microsoft.com/office/drawing/2014/main" id="{883888BF-210A-45FC-B329-EFF65C67BB87}"/>
                </a:ext>
              </a:extLst>
            </p:cNvPr>
            <p:cNvSpPr/>
            <p:nvPr/>
          </p:nvSpPr>
          <p:spPr>
            <a:xfrm rot="15720305">
              <a:off x="3020066" y="1141998"/>
              <a:ext cx="1294048" cy="1388361"/>
            </a:xfrm>
            <a:prstGeom prst="arc">
              <a:avLst/>
            </a:prstGeom>
            <a:ln w="44450">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pic>
        <p:nvPicPr>
          <p:cNvPr id="26" name="Picture 25">
            <a:extLst>
              <a:ext uri="{FF2B5EF4-FFF2-40B4-BE49-F238E27FC236}">
                <a16:creationId xmlns:a16="http://schemas.microsoft.com/office/drawing/2014/main" id="{32D88EC4-8A87-445E-B169-38E133297FEF}"/>
              </a:ext>
            </a:extLst>
          </p:cNvPr>
          <p:cNvPicPr>
            <a:picLocks noChangeAspect="1"/>
          </p:cNvPicPr>
          <p:nvPr/>
        </p:nvPicPr>
        <p:blipFill>
          <a:blip r:embed="rId16"/>
          <a:stretch>
            <a:fillRect/>
          </a:stretch>
        </p:blipFill>
        <p:spPr>
          <a:xfrm>
            <a:off x="6267391" y="2535817"/>
            <a:ext cx="1240016" cy="550621"/>
          </a:xfrm>
          <a:prstGeom prst="rect">
            <a:avLst/>
          </a:prstGeom>
        </p:spPr>
      </p:pic>
    </p:spTree>
    <p:extLst>
      <p:ext uri="{BB962C8B-B14F-4D97-AF65-F5344CB8AC3E}">
        <p14:creationId xmlns:p14="http://schemas.microsoft.com/office/powerpoint/2010/main" val="1889690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79512" y="737482"/>
            <a:ext cx="8651667" cy="603250"/>
          </a:xfrm>
        </p:spPr>
        <p:txBody>
          <a:bodyPr/>
          <a:lstStyle/>
          <a:p>
            <a:r>
              <a:rPr lang="en-US" sz="2000" dirty="0"/>
              <a:t>A Case Study for Blockchain in Healthcare: ”</a:t>
            </a:r>
            <a:r>
              <a:rPr lang="en-US" sz="2000" dirty="0" err="1"/>
              <a:t>MedRec</a:t>
            </a:r>
            <a:r>
              <a:rPr lang="en-US" sz="2000" dirty="0"/>
              <a:t>”</a:t>
            </a:r>
          </a:p>
        </p:txBody>
      </p:sp>
      <p:sp>
        <p:nvSpPr>
          <p:cNvPr id="6" name="Text Placeholder 4"/>
          <p:cNvSpPr txBox="1">
            <a:spLocks/>
          </p:cNvSpPr>
          <p:nvPr/>
        </p:nvSpPr>
        <p:spPr>
          <a:xfrm>
            <a:off x="179512" y="1221599"/>
            <a:ext cx="5248931" cy="3462695"/>
          </a:xfrm>
          <a:prstGeom prst="rect">
            <a:avLst/>
          </a:prstGeom>
        </p:spPr>
        <p:txBody>
          <a:bodyPr>
            <a:normAutofit/>
          </a:bodyPr>
          <a:lstStyle>
            <a:lvl1pPr marL="192024" indent="-192024"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1pPr>
            <a:lvl2pPr marL="742950" indent="-28575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2pPr>
            <a:lvl3pPr marL="11430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chemeClr val="bg1">
                    <a:lumMod val="50000"/>
                  </a:schemeClr>
                </a:solidFill>
              </a:rPr>
              <a:t>Blockchain:  </a:t>
            </a:r>
            <a:r>
              <a:rPr lang="en-US" sz="1400" dirty="0" err="1">
                <a:solidFill>
                  <a:schemeClr val="bg1">
                    <a:lumMod val="50000"/>
                  </a:schemeClr>
                </a:solidFill>
              </a:rPr>
              <a:t>Ethereum</a:t>
            </a:r>
            <a:endParaRPr lang="en-US" sz="1400" dirty="0">
              <a:solidFill>
                <a:schemeClr val="bg1">
                  <a:lumMod val="50000"/>
                </a:schemeClr>
              </a:solidFill>
            </a:endParaRPr>
          </a:p>
          <a:p>
            <a:pPr marL="0" indent="0">
              <a:buNone/>
            </a:pPr>
            <a:endParaRPr lang="en-US" sz="1400" b="1" dirty="0">
              <a:solidFill>
                <a:schemeClr val="bg1">
                  <a:lumMod val="50000"/>
                </a:schemeClr>
              </a:solidFill>
            </a:endParaRPr>
          </a:p>
          <a:p>
            <a:pPr marL="0" indent="0">
              <a:lnSpc>
                <a:spcPct val="100000"/>
              </a:lnSpc>
              <a:buNone/>
            </a:pPr>
            <a:r>
              <a:rPr lang="en-US" sz="1400" b="1" dirty="0">
                <a:solidFill>
                  <a:schemeClr val="bg1">
                    <a:lumMod val="50000"/>
                  </a:schemeClr>
                </a:solidFill>
              </a:rPr>
              <a:t>Content Stored on Chain: </a:t>
            </a:r>
            <a:r>
              <a:rPr lang="en-US" sz="1400" dirty="0">
                <a:solidFill>
                  <a:schemeClr val="bg1">
                    <a:lumMod val="50000"/>
                  </a:schemeClr>
                </a:solidFill>
              </a:rPr>
              <a:t>Registration Contract (MRN to </a:t>
            </a:r>
            <a:r>
              <a:rPr lang="en-US" sz="1400" dirty="0" err="1">
                <a:solidFill>
                  <a:schemeClr val="bg1">
                    <a:lumMod val="50000"/>
                  </a:schemeClr>
                </a:solidFill>
              </a:rPr>
              <a:t>Ethereum</a:t>
            </a:r>
            <a:r>
              <a:rPr lang="en-US" sz="1400" dirty="0">
                <a:solidFill>
                  <a:schemeClr val="bg1">
                    <a:lumMod val="50000"/>
                  </a:schemeClr>
                </a:solidFill>
              </a:rPr>
              <a:t> address mapping, Patient-Provider Contract (PPC) -  hash of a subset of clinical data contained at provider, along with provider endpoint info, Summary Contract (SC)</a:t>
            </a:r>
            <a:endParaRPr lang="en-US" sz="1400" b="1" dirty="0">
              <a:solidFill>
                <a:schemeClr val="bg1">
                  <a:lumMod val="50000"/>
                </a:schemeClr>
              </a:solidFill>
            </a:endParaRPr>
          </a:p>
          <a:p>
            <a:pPr marL="0" indent="0">
              <a:lnSpc>
                <a:spcPct val="100000"/>
              </a:lnSpc>
              <a:buNone/>
            </a:pPr>
            <a:r>
              <a:rPr lang="en-US" sz="1400" b="1" dirty="0">
                <a:solidFill>
                  <a:schemeClr val="bg1">
                    <a:lumMod val="50000"/>
                  </a:schemeClr>
                </a:solidFill>
              </a:rPr>
              <a:t>Rewards for Participation: </a:t>
            </a:r>
            <a:r>
              <a:rPr lang="en-US" sz="1400" dirty="0">
                <a:solidFill>
                  <a:schemeClr val="bg1">
                    <a:lumMod val="50000"/>
                  </a:schemeClr>
                </a:solidFill>
              </a:rPr>
              <a:t>Clinical Research orgs provide compute, and can submit queries as reward mechanisms to participating organizations (</a:t>
            </a:r>
            <a:r>
              <a:rPr lang="en-US" sz="1400" dirty="0" err="1">
                <a:solidFill>
                  <a:schemeClr val="bg1">
                    <a:lumMod val="50000"/>
                  </a:schemeClr>
                </a:solidFill>
              </a:rPr>
              <a:t>eg</a:t>
            </a:r>
            <a:r>
              <a:rPr lang="en-US" sz="1400" dirty="0">
                <a:solidFill>
                  <a:schemeClr val="bg1">
                    <a:lumMod val="50000"/>
                  </a:schemeClr>
                </a:solidFill>
              </a:rPr>
              <a:t>. “Give me a count of patients currently taking XYX medications”)</a:t>
            </a:r>
          </a:p>
          <a:p>
            <a:pPr marL="0" indent="0">
              <a:buNone/>
            </a:pPr>
            <a:endParaRPr lang="en-US" sz="1400" b="1" dirty="0">
              <a:solidFill>
                <a:schemeClr val="bg1">
                  <a:lumMod val="50000"/>
                </a:schemeClr>
              </a:solidFill>
            </a:endParaRPr>
          </a:p>
          <a:p>
            <a:pPr marL="0" indent="0">
              <a:buNone/>
            </a:pPr>
            <a:r>
              <a:rPr lang="en-US" sz="1400" b="1" dirty="0">
                <a:solidFill>
                  <a:schemeClr val="bg1">
                    <a:lumMod val="50000"/>
                  </a:schemeClr>
                </a:solidFill>
              </a:rPr>
              <a:t>Notable Findings: </a:t>
            </a:r>
            <a:r>
              <a:rPr lang="en-US" sz="1400" dirty="0">
                <a:solidFill>
                  <a:schemeClr val="bg1">
                    <a:lumMod val="50000"/>
                  </a:schemeClr>
                </a:solidFill>
              </a:rPr>
              <a:t>This is actually in pilot today</a:t>
            </a:r>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1752" y="1340732"/>
            <a:ext cx="3402736" cy="2623658"/>
          </a:xfrm>
          <a:prstGeom prst="rect">
            <a:avLst/>
          </a:prstGeom>
        </p:spPr>
      </p:pic>
      <p:sp>
        <p:nvSpPr>
          <p:cNvPr id="5" name="TextBox 4"/>
          <p:cNvSpPr txBox="1"/>
          <p:nvPr/>
        </p:nvSpPr>
        <p:spPr>
          <a:xfrm>
            <a:off x="179512" y="4684294"/>
            <a:ext cx="6461920" cy="338554"/>
          </a:xfrm>
          <a:prstGeom prst="rect">
            <a:avLst/>
          </a:prstGeom>
          <a:noFill/>
        </p:spPr>
        <p:txBody>
          <a:bodyPr wrap="square" rtlCol="0">
            <a:spAutoFit/>
          </a:bodyPr>
          <a:lstStyle/>
          <a:p>
            <a:r>
              <a:rPr lang="en-US" sz="800" dirty="0"/>
              <a:t>Source: ONC/CCC Use of Blockchain in Health IT and Health-Related Research Challenge (2016)</a:t>
            </a:r>
          </a:p>
          <a:p>
            <a:r>
              <a:rPr lang="en-US" sz="800" dirty="0"/>
              <a:t>A Case Study for Blockchain in Healthcare:“</a:t>
            </a:r>
            <a:r>
              <a:rPr lang="en-US" sz="800" dirty="0" err="1"/>
              <a:t>MedRec</a:t>
            </a:r>
            <a:r>
              <a:rPr lang="en-US" sz="800" dirty="0"/>
              <a:t>” prototype for electronic health records and medical research data, Ariel </a:t>
            </a:r>
            <a:r>
              <a:rPr lang="en-US" sz="800" dirty="0" err="1"/>
              <a:t>Ekblaw</a:t>
            </a:r>
            <a:r>
              <a:rPr lang="en-US" sz="800" dirty="0"/>
              <a:t>, et al</a:t>
            </a:r>
          </a:p>
        </p:txBody>
      </p:sp>
    </p:spTree>
    <p:extLst>
      <p:ext uri="{BB962C8B-B14F-4D97-AF65-F5344CB8AC3E}">
        <p14:creationId xmlns:p14="http://schemas.microsoft.com/office/powerpoint/2010/main" val="1502851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a:spLocks noGrp="1"/>
          </p:cNvSpPr>
          <p:nvPr>
            <p:ph type="title"/>
          </p:nvPr>
        </p:nvSpPr>
        <p:spPr>
          <a:xfrm>
            <a:off x="179512" y="737482"/>
            <a:ext cx="8651667" cy="603250"/>
          </a:xfrm>
        </p:spPr>
        <p:txBody>
          <a:bodyPr/>
          <a:lstStyle/>
          <a:p>
            <a:r>
              <a:rPr lang="en-US" sz="2000" dirty="0"/>
              <a:t>A Case Study for Blockchain in Healthcare: ”</a:t>
            </a:r>
            <a:r>
              <a:rPr lang="en-US" sz="2000" dirty="0" err="1"/>
              <a:t>MedRec</a:t>
            </a:r>
            <a:r>
              <a:rPr lang="en-US" sz="2000" dirty="0"/>
              <a:t>”</a:t>
            </a:r>
          </a:p>
        </p:txBody>
      </p:sp>
      <p:sp>
        <p:nvSpPr>
          <p:cNvPr id="6" name="Text Placeholder 4"/>
          <p:cNvSpPr txBox="1">
            <a:spLocks/>
          </p:cNvSpPr>
          <p:nvPr/>
        </p:nvSpPr>
        <p:spPr>
          <a:xfrm>
            <a:off x="179512" y="1221599"/>
            <a:ext cx="5248931" cy="3462695"/>
          </a:xfrm>
          <a:prstGeom prst="rect">
            <a:avLst/>
          </a:prstGeom>
        </p:spPr>
        <p:txBody>
          <a:bodyPr>
            <a:normAutofit lnSpcReduction="10000"/>
          </a:bodyPr>
          <a:lstStyle>
            <a:lvl1pPr marL="192024" indent="-192024"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1pPr>
            <a:lvl2pPr marL="742950" indent="-28575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2pPr>
            <a:lvl3pPr marL="11430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t>Blockchain:  </a:t>
            </a:r>
            <a:r>
              <a:rPr lang="en-US" sz="1400" dirty="0" err="1"/>
              <a:t>Ethereum</a:t>
            </a:r>
            <a:endParaRPr lang="en-US" sz="1400" dirty="0"/>
          </a:p>
          <a:p>
            <a:pPr marL="0" indent="0">
              <a:buNone/>
            </a:pPr>
            <a:endParaRPr lang="en-US" sz="1400" b="1" dirty="0"/>
          </a:p>
          <a:p>
            <a:pPr marL="0" indent="0">
              <a:lnSpc>
                <a:spcPct val="100000"/>
              </a:lnSpc>
              <a:buNone/>
            </a:pPr>
            <a:r>
              <a:rPr lang="en-US" sz="1400" b="1" dirty="0"/>
              <a:t>Content Stored on Chain: </a:t>
            </a:r>
            <a:r>
              <a:rPr lang="en-US" sz="1400" dirty="0"/>
              <a:t>Care plans criteria and algorithms are defined as Smart Contracts on the chain. The chain is notified of ADT events which help determine a patient’s current care plan, also stored on the chain</a:t>
            </a:r>
          </a:p>
          <a:p>
            <a:pPr marL="0" indent="0">
              <a:lnSpc>
                <a:spcPct val="100000"/>
              </a:lnSpc>
              <a:buNone/>
            </a:pPr>
            <a:endParaRPr lang="en-US" sz="1400" b="1" dirty="0"/>
          </a:p>
          <a:p>
            <a:pPr marL="0" indent="0">
              <a:lnSpc>
                <a:spcPct val="100000"/>
              </a:lnSpc>
              <a:buNone/>
            </a:pPr>
            <a:r>
              <a:rPr lang="en-US" sz="1400" b="1" dirty="0"/>
              <a:t>Rewards for Participation: </a:t>
            </a:r>
            <a:r>
              <a:rPr lang="en-US" sz="1400" dirty="0"/>
              <a:t>Fees based on </a:t>
            </a:r>
            <a:r>
              <a:rPr lang="en-US" sz="1400" dirty="0" err="1"/>
              <a:t>Ethereum</a:t>
            </a:r>
            <a:r>
              <a:rPr lang="en-US" sz="1400" dirty="0"/>
              <a:t> structure, funded by ACO</a:t>
            </a:r>
          </a:p>
          <a:p>
            <a:pPr marL="0" indent="0">
              <a:lnSpc>
                <a:spcPct val="100000"/>
              </a:lnSpc>
              <a:buNone/>
            </a:pPr>
            <a:endParaRPr lang="en-US" sz="1400" b="1" dirty="0"/>
          </a:p>
          <a:p>
            <a:pPr marL="0" indent="0">
              <a:lnSpc>
                <a:spcPct val="100000"/>
              </a:lnSpc>
              <a:buNone/>
            </a:pPr>
            <a:r>
              <a:rPr lang="en-US" sz="1400" b="1" dirty="0"/>
              <a:t>Notable Findings: </a:t>
            </a:r>
            <a:r>
              <a:rPr lang="en-US" sz="1400" dirty="0"/>
              <a:t>Paper outlined several areas where Blockchain could be applicable. Described tech as “evolutionary” instead of ”revolutionary”</a:t>
            </a:r>
          </a:p>
          <a:p>
            <a:pPr marL="0" indent="0">
              <a:buNone/>
            </a:pPr>
            <a:endParaRPr lang="en-US" sz="1400"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p:txBody>
      </p:sp>
      <p:pic>
        <p:nvPicPr>
          <p:cNvPr id="5" name="Picture 4"/>
          <p:cNvPicPr>
            <a:picLocks noChangeAspect="1"/>
          </p:cNvPicPr>
          <p:nvPr/>
        </p:nvPicPr>
        <p:blipFill>
          <a:blip r:embed="rId2"/>
          <a:stretch>
            <a:fillRect/>
          </a:stretch>
        </p:blipFill>
        <p:spPr>
          <a:xfrm>
            <a:off x="6526960" y="1144698"/>
            <a:ext cx="2486589" cy="3922941"/>
          </a:xfrm>
          <a:prstGeom prst="rect">
            <a:avLst/>
          </a:prstGeom>
        </p:spPr>
      </p:pic>
      <p:sp>
        <p:nvSpPr>
          <p:cNvPr id="8" name="TextBox 7">
            <a:extLst>
              <a:ext uri="{FF2B5EF4-FFF2-40B4-BE49-F238E27FC236}">
                <a16:creationId xmlns:a16="http://schemas.microsoft.com/office/drawing/2014/main" id="{6AAE003D-B2B4-4ECA-A780-BA27C18DEA50}"/>
              </a:ext>
            </a:extLst>
          </p:cNvPr>
          <p:cNvSpPr txBox="1"/>
          <p:nvPr/>
        </p:nvSpPr>
        <p:spPr>
          <a:xfrm>
            <a:off x="179512" y="4684294"/>
            <a:ext cx="6461920" cy="338554"/>
          </a:xfrm>
          <a:prstGeom prst="rect">
            <a:avLst/>
          </a:prstGeom>
          <a:noFill/>
        </p:spPr>
        <p:txBody>
          <a:bodyPr wrap="square" rtlCol="0">
            <a:spAutoFit/>
          </a:bodyPr>
          <a:lstStyle/>
          <a:p>
            <a:r>
              <a:rPr lang="en-US" sz="800" dirty="0"/>
              <a:t>Source: ONC/CCC Use of Blockchain in Health IT and Health-Related Research Challenge (2016)</a:t>
            </a:r>
          </a:p>
          <a:p>
            <a:r>
              <a:rPr lang="en-US" sz="800" dirty="0"/>
              <a:t>A Case Study for Blockchain in Healthcare:“</a:t>
            </a:r>
            <a:r>
              <a:rPr lang="en-US" sz="800" dirty="0" err="1"/>
              <a:t>MedRec</a:t>
            </a:r>
            <a:r>
              <a:rPr lang="en-US" sz="800" dirty="0"/>
              <a:t>” prototype for electronic health records and medical research data, Ariel </a:t>
            </a:r>
            <a:r>
              <a:rPr lang="en-US" sz="800" dirty="0" err="1"/>
              <a:t>Ekblaw</a:t>
            </a:r>
            <a:r>
              <a:rPr lang="en-US" sz="800" dirty="0"/>
              <a:t>, et al</a:t>
            </a:r>
          </a:p>
        </p:txBody>
      </p:sp>
    </p:spTree>
    <p:extLst>
      <p:ext uri="{BB962C8B-B14F-4D97-AF65-F5344CB8AC3E}">
        <p14:creationId xmlns:p14="http://schemas.microsoft.com/office/powerpoint/2010/main" val="1623037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37482"/>
            <a:ext cx="8651667" cy="603250"/>
          </a:xfrm>
        </p:spPr>
        <p:txBody>
          <a:bodyPr/>
          <a:lstStyle/>
          <a:p>
            <a:r>
              <a:rPr lang="en-US" sz="2000" dirty="0"/>
              <a:t>Blockchain &amp; Alternative Payment Models</a:t>
            </a:r>
          </a:p>
        </p:txBody>
      </p:sp>
      <p:sp>
        <p:nvSpPr>
          <p:cNvPr id="6" name="Text Placeholder 4"/>
          <p:cNvSpPr txBox="1">
            <a:spLocks/>
          </p:cNvSpPr>
          <p:nvPr/>
        </p:nvSpPr>
        <p:spPr>
          <a:xfrm>
            <a:off x="179512" y="1462230"/>
            <a:ext cx="8784976" cy="3510390"/>
          </a:xfrm>
          <a:prstGeom prst="rect">
            <a:avLst/>
          </a:prstGeom>
        </p:spPr>
        <p:txBody>
          <a:bodyPr>
            <a:normAutofit lnSpcReduction="10000"/>
          </a:bodyPr>
          <a:lstStyle>
            <a:lvl1pPr marL="192024" indent="-192024"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1pPr>
            <a:lvl2pPr marL="742950" indent="-28575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2pPr>
            <a:lvl3pPr marL="11430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spcAft>
                <a:spcPts val="600"/>
              </a:spcAft>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Author: </a:t>
            </a:r>
            <a:r>
              <a:rPr lang="en-US" dirty="0"/>
              <a:t>King Yip</a:t>
            </a:r>
          </a:p>
          <a:p>
            <a:pPr marL="0" indent="0">
              <a:lnSpc>
                <a:spcPct val="100000"/>
              </a:lnSpc>
              <a:buNone/>
            </a:pPr>
            <a:endParaRPr lang="en-US" b="1" dirty="0"/>
          </a:p>
          <a:p>
            <a:pPr marL="0" indent="0">
              <a:lnSpc>
                <a:spcPct val="100000"/>
              </a:lnSpc>
              <a:buNone/>
            </a:pPr>
            <a:r>
              <a:rPr lang="en-US" b="1" dirty="0"/>
              <a:t>Problem Domain: </a:t>
            </a:r>
            <a:r>
              <a:rPr lang="en-US" dirty="0"/>
              <a:t>ACO </a:t>
            </a:r>
            <a:r>
              <a:rPr lang="mr-IN" dirty="0"/>
              <a:t>–</a:t>
            </a:r>
            <a:r>
              <a:rPr lang="en-US" dirty="0"/>
              <a:t> specifically around applicability of Blockchain to creating distributed Care Plans</a:t>
            </a:r>
          </a:p>
          <a:p>
            <a:pPr marL="0" indent="0">
              <a:lnSpc>
                <a:spcPct val="100000"/>
              </a:lnSpc>
              <a:buNone/>
            </a:pPr>
            <a:endParaRPr lang="en-US" b="1" dirty="0"/>
          </a:p>
          <a:p>
            <a:pPr marL="0" indent="0">
              <a:lnSpc>
                <a:spcPct val="100000"/>
              </a:lnSpc>
              <a:buNone/>
            </a:pPr>
            <a:r>
              <a:rPr lang="en-US" b="1" dirty="0"/>
              <a:t>Solution: </a:t>
            </a:r>
            <a:r>
              <a:rPr lang="en-US" dirty="0"/>
              <a:t>Use Blockchain to receive ADT notifications that drive changes to Care Plans, implemented as Smart Contracts. These Smart Contracts change and update based on event inputs, and are distributed amongst the participants in the ACO.</a:t>
            </a:r>
          </a:p>
          <a:p>
            <a:pPr marL="0" indent="0">
              <a:buNone/>
            </a:pPr>
            <a:endParaRPr lang="en-US" dirty="0"/>
          </a:p>
          <a:p>
            <a:pPr marL="0" indent="0">
              <a:buNone/>
            </a:pPr>
            <a:r>
              <a:rPr lang="en-US" b="1" dirty="0"/>
              <a:t>Target Industry: </a:t>
            </a:r>
            <a:r>
              <a:rPr lang="en-US" dirty="0"/>
              <a:t>ACOs</a:t>
            </a:r>
            <a:endParaRPr lang="en-US" b="1" dirty="0"/>
          </a:p>
          <a:p>
            <a:pPr marL="0" indent="0">
              <a:buNone/>
            </a:pPr>
            <a:r>
              <a:rPr lang="en-US" b="1" dirty="0"/>
              <a:t>Primary Participants: </a:t>
            </a:r>
            <a:r>
              <a:rPr lang="en-US" dirty="0"/>
              <a:t>Participant Orgs within an ACO</a:t>
            </a:r>
            <a:endParaRPr lang="en-US" b="1" dirty="0"/>
          </a:p>
        </p:txBody>
      </p:sp>
    </p:spTree>
    <p:extLst>
      <p:ext uri="{BB962C8B-B14F-4D97-AF65-F5344CB8AC3E}">
        <p14:creationId xmlns:p14="http://schemas.microsoft.com/office/powerpoint/2010/main" val="689049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79512" y="737482"/>
            <a:ext cx="8651667" cy="603250"/>
          </a:xfrm>
        </p:spPr>
        <p:txBody>
          <a:bodyPr/>
          <a:lstStyle/>
          <a:p>
            <a:r>
              <a:rPr lang="en-US" sz="2000" dirty="0"/>
              <a:t>Summary Results</a:t>
            </a:r>
          </a:p>
        </p:txBody>
      </p:sp>
      <p:graphicFrame>
        <p:nvGraphicFramePr>
          <p:cNvPr id="8" name="Chart 7">
            <a:extLst>
              <a:ext uri="{FF2B5EF4-FFF2-40B4-BE49-F238E27FC236}">
                <a16:creationId xmlns:a16="http://schemas.microsoft.com/office/drawing/2014/main" id="{C9C63DDD-8685-4004-AD42-8C296C9B3F64}"/>
              </a:ext>
            </a:extLst>
          </p:cNvPr>
          <p:cNvGraphicFramePr/>
          <p:nvPr>
            <p:extLst>
              <p:ext uri="{D42A27DB-BD31-4B8C-83A1-F6EECF244321}">
                <p14:modId xmlns:p14="http://schemas.microsoft.com/office/powerpoint/2010/main" val="3538354072"/>
              </p:ext>
            </p:extLst>
          </p:nvPr>
        </p:nvGraphicFramePr>
        <p:xfrm>
          <a:off x="4822300" y="1115814"/>
          <a:ext cx="3912096" cy="27520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47BA7183-980B-42A6-AF07-222CF47632F5}"/>
              </a:ext>
            </a:extLst>
          </p:cNvPr>
          <p:cNvGraphicFramePr/>
          <p:nvPr>
            <p:extLst>
              <p:ext uri="{D42A27DB-BD31-4B8C-83A1-F6EECF244321}">
                <p14:modId xmlns:p14="http://schemas.microsoft.com/office/powerpoint/2010/main" val="3255013838"/>
              </p:ext>
            </p:extLst>
          </p:nvPr>
        </p:nvGraphicFramePr>
        <p:xfrm>
          <a:off x="157868" y="1112546"/>
          <a:ext cx="5350236" cy="38959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23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539" t="5024" r="3764" b="5858"/>
          <a:stretch/>
        </p:blipFill>
        <p:spPr>
          <a:xfrm>
            <a:off x="2438400" y="1580148"/>
            <a:ext cx="4146885" cy="3336758"/>
          </a:xfrm>
          <a:prstGeom prst="rect">
            <a:avLst/>
          </a:prstGeom>
        </p:spPr>
      </p:pic>
      <p:sp>
        <p:nvSpPr>
          <p:cNvPr id="2" name="Title 1"/>
          <p:cNvSpPr>
            <a:spLocks noGrp="1"/>
          </p:cNvSpPr>
          <p:nvPr>
            <p:ph type="title"/>
          </p:nvPr>
        </p:nvSpPr>
        <p:spPr/>
        <p:txBody>
          <a:bodyPr/>
          <a:lstStyle/>
          <a:p>
            <a:r>
              <a:rPr lang="en-US" dirty="0"/>
              <a:t>Challenges Ahead </a:t>
            </a:r>
            <a:r>
              <a:rPr lang="mr-IN" dirty="0"/>
              <a:t>–</a:t>
            </a:r>
            <a:r>
              <a:rPr lang="en-US" dirty="0"/>
              <a:t> Hype vs Value</a:t>
            </a:r>
          </a:p>
        </p:txBody>
      </p:sp>
      <p:sp>
        <p:nvSpPr>
          <p:cNvPr id="7" name="Rectangle 6"/>
          <p:cNvSpPr/>
          <p:nvPr/>
        </p:nvSpPr>
        <p:spPr>
          <a:xfrm>
            <a:off x="3809999" y="2302042"/>
            <a:ext cx="433137" cy="14437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2746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Ahead</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chemeClr val="bg1">
                    <a:lumMod val="50000"/>
                  </a:schemeClr>
                </a:solidFill>
              </a:rPr>
              <a:t>Technology that has a lot of potential, but barriers to mass-scale adoption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bg1">
                  <a:lumMod val="50000"/>
                </a:schemeClr>
              </a:solidFill>
            </a:endParaRPr>
          </a:p>
          <a:p>
            <a:pPr defTabSz="914400">
              <a:lnSpc>
                <a:spcPct val="100000"/>
              </a:lnSpc>
              <a:spcBef>
                <a:spcPts val="0"/>
              </a:spcBef>
              <a:spcAft>
                <a:spcPts val="0"/>
              </a:spcAft>
            </a:pPr>
            <a:r>
              <a:rPr lang="en-US" dirty="0">
                <a:solidFill>
                  <a:schemeClr val="bg1">
                    <a:lumMod val="50000"/>
                  </a:schemeClr>
                </a:solidFill>
              </a:rPr>
              <a:t>Technology: distributed solutions </a:t>
            </a:r>
          </a:p>
          <a:p>
            <a:pPr defTabSz="914400">
              <a:lnSpc>
                <a:spcPct val="100000"/>
              </a:lnSpc>
              <a:spcBef>
                <a:spcPts val="0"/>
              </a:spcBef>
              <a:spcAft>
                <a:spcPts val="0"/>
              </a:spcAft>
            </a:pPr>
            <a:r>
              <a:rPr lang="en-US" dirty="0">
                <a:solidFill>
                  <a:schemeClr val="bg1">
                    <a:lumMod val="50000"/>
                  </a:schemeClr>
                </a:solidFill>
              </a:rPr>
              <a:t>Privacy: maintaining privacy and trust in an open framework</a:t>
            </a:r>
          </a:p>
          <a:p>
            <a:pPr defTabSz="914400">
              <a:lnSpc>
                <a:spcPct val="100000"/>
              </a:lnSpc>
              <a:spcBef>
                <a:spcPts val="0"/>
              </a:spcBef>
              <a:spcAft>
                <a:spcPts val="0"/>
              </a:spcAft>
            </a:pPr>
            <a:r>
              <a:rPr lang="en-US" dirty="0">
                <a:solidFill>
                  <a:schemeClr val="bg1">
                    <a:lumMod val="50000"/>
                  </a:schemeClr>
                </a:solidFill>
              </a:rPr>
              <a:t>Funding/Business: how do you incent participants?</a:t>
            </a:r>
          </a:p>
          <a:p>
            <a:pPr defTabSz="914400">
              <a:lnSpc>
                <a:spcPct val="100000"/>
              </a:lnSpc>
              <a:spcBef>
                <a:spcPts val="0"/>
              </a:spcBef>
              <a:spcAft>
                <a:spcPts val="0"/>
              </a:spcAft>
            </a:pPr>
            <a:r>
              <a:rPr lang="en-US" dirty="0">
                <a:solidFill>
                  <a:schemeClr val="bg1">
                    <a:lumMod val="50000"/>
                  </a:schemeClr>
                </a:solidFill>
              </a:rPr>
              <a:t>Inertia: uprooting large, legacy systems and business models</a:t>
            </a:r>
          </a:p>
        </p:txBody>
      </p:sp>
    </p:spTree>
    <p:extLst>
      <p:ext uri="{BB962C8B-B14F-4D97-AF65-F5344CB8AC3E}">
        <p14:creationId xmlns:p14="http://schemas.microsoft.com/office/powerpoint/2010/main" val="349968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Results</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solidFill>
                  <a:schemeClr val="bg1">
                    <a:lumMod val="50000"/>
                  </a:schemeClr>
                </a:solidFill>
              </a:rPr>
              <a:t>At the end of Plug-A-Thon, it was apparent that Blockchain was an exciting, but still emerging technology, with areas of interest focused on:</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solidFill>
                <a:schemeClr val="bg1">
                  <a:lumMod val="50000"/>
                </a:schemeClr>
              </a:solidFill>
            </a:endParaRPr>
          </a:p>
          <a:p>
            <a:pPr defTabSz="914400">
              <a:lnSpc>
                <a:spcPct val="100000"/>
              </a:lnSpc>
              <a:spcBef>
                <a:spcPts val="0"/>
              </a:spcBef>
              <a:spcAft>
                <a:spcPts val="0"/>
              </a:spcAft>
            </a:pPr>
            <a:r>
              <a:rPr lang="en-US" dirty="0">
                <a:solidFill>
                  <a:schemeClr val="bg1">
                    <a:lumMod val="50000"/>
                  </a:schemeClr>
                </a:solidFill>
              </a:rPr>
              <a:t>Distributed consent/authorization</a:t>
            </a:r>
          </a:p>
          <a:p>
            <a:pPr defTabSz="914400">
              <a:lnSpc>
                <a:spcPct val="100000"/>
              </a:lnSpc>
              <a:spcBef>
                <a:spcPts val="0"/>
              </a:spcBef>
              <a:spcAft>
                <a:spcPts val="0"/>
              </a:spcAft>
            </a:pPr>
            <a:r>
              <a:rPr lang="en-US" dirty="0">
                <a:solidFill>
                  <a:schemeClr val="bg1">
                    <a:lumMod val="50000"/>
                  </a:schemeClr>
                </a:solidFill>
              </a:rPr>
              <a:t>Record location services</a:t>
            </a:r>
          </a:p>
          <a:p>
            <a:pPr defTabSz="914400">
              <a:lnSpc>
                <a:spcPct val="100000"/>
              </a:lnSpc>
              <a:spcBef>
                <a:spcPts val="0"/>
              </a:spcBef>
              <a:spcAft>
                <a:spcPts val="0"/>
              </a:spcAft>
            </a:pPr>
            <a:r>
              <a:rPr lang="en-US" dirty="0">
                <a:solidFill>
                  <a:schemeClr val="bg1">
                    <a:lumMod val="50000"/>
                  </a:schemeClr>
                </a:solidFill>
              </a:rPr>
              <a:t>Alternative incentive models</a:t>
            </a:r>
          </a:p>
          <a:p>
            <a:pPr defTabSz="914400">
              <a:lnSpc>
                <a:spcPct val="100000"/>
              </a:lnSpc>
              <a:spcBef>
                <a:spcPts val="0"/>
              </a:spcBef>
              <a:spcAft>
                <a:spcPts val="0"/>
              </a:spcAft>
            </a:pPr>
            <a:endParaRPr lang="en-US" dirty="0">
              <a:solidFill>
                <a:schemeClr val="bg1">
                  <a:lumMod val="50000"/>
                </a:schemeClr>
              </a:solidFill>
            </a:endParaRPr>
          </a:p>
          <a:p>
            <a:pPr defTabSz="914400">
              <a:lnSpc>
                <a:spcPct val="100000"/>
              </a:lnSpc>
              <a:spcBef>
                <a:spcPts val="0"/>
              </a:spcBef>
              <a:spcAft>
                <a:spcPts val="0"/>
              </a:spcAft>
            </a:pPr>
            <a:r>
              <a:rPr lang="en-US" dirty="0">
                <a:solidFill>
                  <a:schemeClr val="bg1">
                    <a:lumMod val="50000"/>
                  </a:schemeClr>
                </a:solidFill>
              </a:rPr>
              <a:t>We’ll find the most success in emerging areas of Health IT (like Alt-Payment Models/ACOs) most open to new technologies</a:t>
            </a:r>
          </a:p>
        </p:txBody>
      </p:sp>
    </p:spTree>
    <p:extLst>
      <p:ext uri="{BB962C8B-B14F-4D97-AF65-F5344CB8AC3E}">
        <p14:creationId xmlns:p14="http://schemas.microsoft.com/office/powerpoint/2010/main" val="408542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7" y="1435678"/>
            <a:ext cx="7289030" cy="603250"/>
          </a:xfrm>
        </p:spPr>
        <p:txBody>
          <a:bodyPr/>
          <a:lstStyle/>
          <a:p>
            <a:r>
              <a:rPr lang="en-US" sz="3600" dirty="0"/>
              <a:t>Questions?</a:t>
            </a:r>
          </a:p>
        </p:txBody>
      </p:sp>
    </p:spTree>
    <p:extLst>
      <p:ext uri="{BB962C8B-B14F-4D97-AF65-F5344CB8AC3E}">
        <p14:creationId xmlns:p14="http://schemas.microsoft.com/office/powerpoint/2010/main" val="15857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662652" y="1017872"/>
            <a:ext cx="5923786" cy="591016"/>
          </a:xfrm>
        </p:spPr>
        <p:txBody>
          <a:bodyPr>
            <a:normAutofit/>
          </a:bodyPr>
          <a:lstStyle/>
          <a:p>
            <a:r>
              <a:rPr lang="en-US" sz="3000" dirty="0"/>
              <a:t>Plug-a-thon… Jan 2018</a:t>
            </a:r>
          </a:p>
        </p:txBody>
      </p:sp>
      <p:sp>
        <p:nvSpPr>
          <p:cNvPr id="8" name="Content Placeholder 4">
            <a:extLst>
              <a:ext uri="{FF2B5EF4-FFF2-40B4-BE49-F238E27FC236}">
                <a16:creationId xmlns:a16="http://schemas.microsoft.com/office/drawing/2014/main" id="{FB76432B-9006-451D-BAFF-D8E99E023081}"/>
              </a:ext>
            </a:extLst>
          </p:cNvPr>
          <p:cNvSpPr>
            <a:spLocks noGrp="1"/>
          </p:cNvSpPr>
          <p:nvPr>
            <p:ph idx="1"/>
          </p:nvPr>
        </p:nvSpPr>
        <p:spPr>
          <a:xfrm>
            <a:off x="343858" y="1697147"/>
            <a:ext cx="8655175" cy="1837466"/>
          </a:xfrm>
        </p:spPr>
        <p:txBody>
          <a:bodyPr>
            <a:noAutofit/>
          </a:bodyPr>
          <a:lstStyle/>
          <a:p>
            <a:pPr marL="285750" indent="-285750">
              <a:buFont typeface="Arial" panose="020B0604020202020204" pitchFamily="34" charset="0"/>
              <a:buChar char="•"/>
            </a:pPr>
            <a:r>
              <a:rPr lang="en-US" dirty="0">
                <a:solidFill>
                  <a:schemeClr val="bg1">
                    <a:lumMod val="50000"/>
                  </a:schemeClr>
                </a:solidFill>
              </a:rPr>
              <a:t>Plug-a-thon tracks designed to explore:</a:t>
            </a:r>
          </a:p>
          <a:p>
            <a:pPr marL="1028700" lvl="1" indent="-342900">
              <a:buFont typeface="Arial" panose="020B0604020202020204" pitchFamily="34" charset="0"/>
              <a:buChar char="•"/>
            </a:pPr>
            <a:r>
              <a:rPr lang="en-US" dirty="0">
                <a:solidFill>
                  <a:schemeClr val="bg1">
                    <a:lumMod val="50000"/>
                  </a:schemeClr>
                </a:solidFill>
              </a:rPr>
              <a:t>Problems or use cases in healthcare that can be addressed with the specific technology AND how the technologies can inter-relate </a:t>
            </a:r>
          </a:p>
          <a:p>
            <a:pPr marL="1028700" lvl="1" indent="-342900">
              <a:buFont typeface="Arial" panose="020B0604020202020204" pitchFamily="34" charset="0"/>
              <a:buChar char="•"/>
            </a:pPr>
            <a:r>
              <a:rPr lang="en-US" dirty="0">
                <a:solidFill>
                  <a:schemeClr val="bg1">
                    <a:lumMod val="50000"/>
                  </a:schemeClr>
                </a:solidFill>
              </a:rPr>
              <a:t>How existing standards offerings and non-healthcare industry activities that use this technology could be leveraged</a:t>
            </a:r>
          </a:p>
          <a:p>
            <a:pPr marL="1028700" lvl="1" indent="-342900">
              <a:buFont typeface="Arial" panose="020B0604020202020204" pitchFamily="34" charset="0"/>
              <a:buChar char="•"/>
            </a:pPr>
            <a:r>
              <a:rPr lang="en-US" dirty="0">
                <a:solidFill>
                  <a:schemeClr val="bg1">
                    <a:lumMod val="50000"/>
                  </a:schemeClr>
                </a:solidFill>
              </a:rPr>
              <a:t>Potential touchpoints with existing IHE profiles e.g. FHIR® based profiles</a:t>
            </a:r>
            <a:r>
              <a:rPr lang="en-US" dirty="0">
                <a:solidFill>
                  <a:schemeClr val="bg2">
                    <a:lumMod val="75000"/>
                  </a:schemeClr>
                </a:solidFill>
              </a:rPr>
              <a:t> </a:t>
            </a:r>
          </a:p>
        </p:txBody>
      </p:sp>
      <p:sp>
        <p:nvSpPr>
          <p:cNvPr id="9" name="Rectangle 8">
            <a:extLst>
              <a:ext uri="{FF2B5EF4-FFF2-40B4-BE49-F238E27FC236}">
                <a16:creationId xmlns:a16="http://schemas.microsoft.com/office/drawing/2014/main" id="{63972A1F-E4F8-4265-B256-F11BFEA5FDE1}"/>
              </a:ext>
            </a:extLst>
          </p:cNvPr>
          <p:cNvSpPr/>
          <p:nvPr/>
        </p:nvSpPr>
        <p:spPr>
          <a:xfrm>
            <a:off x="343858" y="3511319"/>
            <a:ext cx="8242580" cy="1477328"/>
          </a:xfrm>
          <a:prstGeom prst="rect">
            <a:avLst/>
          </a:prstGeom>
        </p:spPr>
        <p:txBody>
          <a:bodyPr wrap="square">
            <a:spAutoFit/>
          </a:bodyPr>
          <a:lstStyle/>
          <a:p>
            <a:pPr marL="285750" indent="-285750">
              <a:spcBef>
                <a:spcPts val="1800"/>
              </a:spcBef>
              <a:buFont typeface="Arial" panose="020B0604020202020204" pitchFamily="34" charset="0"/>
              <a:buChar char="•"/>
            </a:pPr>
            <a:r>
              <a:rPr lang="en-US" dirty="0">
                <a:solidFill>
                  <a:schemeClr val="bg1">
                    <a:lumMod val="50000"/>
                  </a:schemeClr>
                </a:solidFill>
                <a:latin typeface="Arial" panose="020B0604020202020204" pitchFamily="34" charset="0"/>
                <a:cs typeface="Arial" panose="020B0604020202020204" pitchFamily="34" charset="0"/>
              </a:rPr>
              <a:t>Four Plug-a-thon tracks included at the 2018 event</a:t>
            </a:r>
          </a:p>
          <a:p>
            <a:pPr marL="1028700" lvl="1" indent="-342900">
              <a:buFont typeface="Arial" panose="020B0604020202020204" pitchFamily="34" charset="0"/>
              <a:buChar char="•"/>
            </a:pPr>
            <a:r>
              <a:rPr lang="en-US" dirty="0">
                <a:solidFill>
                  <a:schemeClr val="bg1">
                    <a:lumMod val="50000"/>
                  </a:schemeClr>
                </a:solidFill>
                <a:latin typeface="Arial" panose="020B0604020202020204" pitchFamily="34" charset="0"/>
                <a:cs typeface="Arial" panose="020B0604020202020204" pitchFamily="34" charset="0"/>
              </a:rPr>
              <a:t>mHealth  </a:t>
            </a:r>
          </a:p>
          <a:p>
            <a:pPr marL="1028700" lvl="1" indent="-342900">
              <a:buFont typeface="Arial" panose="020B0604020202020204" pitchFamily="34" charset="0"/>
              <a:buChar char="•"/>
            </a:pPr>
            <a:r>
              <a:rPr lang="en-US" dirty="0">
                <a:solidFill>
                  <a:schemeClr val="bg1">
                    <a:lumMod val="50000"/>
                  </a:schemeClr>
                </a:solidFill>
                <a:latin typeface="Arial" panose="020B0604020202020204" pitchFamily="34" charset="0"/>
                <a:cs typeface="Arial" panose="020B0604020202020204" pitchFamily="34" charset="0"/>
              </a:rPr>
              <a:t>Devices on FHIR®©</a:t>
            </a:r>
          </a:p>
          <a:p>
            <a:pPr marL="1028700" lvl="1" indent="-342900">
              <a:buFont typeface="Arial" panose="020B0604020202020204" pitchFamily="34" charset="0"/>
              <a:buChar char="•"/>
            </a:pPr>
            <a:r>
              <a:rPr lang="en-US" dirty="0">
                <a:solidFill>
                  <a:schemeClr val="bg1">
                    <a:lumMod val="50000"/>
                  </a:schemeClr>
                </a:solidFill>
                <a:latin typeface="Arial" panose="020B0604020202020204" pitchFamily="34" charset="0"/>
                <a:cs typeface="Arial" panose="020B0604020202020204" pitchFamily="34" charset="0"/>
              </a:rPr>
              <a:t>Internet of Things - Medical</a:t>
            </a:r>
          </a:p>
          <a:p>
            <a:pPr marL="1028700" lvl="1" indent="-342900">
              <a:buFont typeface="Arial" panose="020B0604020202020204" pitchFamily="34" charset="0"/>
              <a:buChar char="•"/>
            </a:pPr>
            <a:r>
              <a:rPr lang="en-US" dirty="0">
                <a:solidFill>
                  <a:schemeClr val="bg1">
                    <a:lumMod val="50000"/>
                  </a:schemeClr>
                </a:solidFill>
                <a:latin typeface="Arial" panose="020B0604020202020204" pitchFamily="34" charset="0"/>
                <a:cs typeface="Arial" panose="020B0604020202020204" pitchFamily="34" charset="0"/>
              </a:rPr>
              <a:t>Blockchain - Healthcare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256" y="1129144"/>
            <a:ext cx="1106323" cy="396565"/>
          </a:xfrm>
          <a:prstGeom prst="rect">
            <a:avLst/>
          </a:prstGeom>
        </p:spPr>
      </p:pic>
    </p:spTree>
    <p:extLst>
      <p:ext uri="{BB962C8B-B14F-4D97-AF65-F5344CB8AC3E}">
        <p14:creationId xmlns:p14="http://schemas.microsoft.com/office/powerpoint/2010/main" val="218209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343858" y="1697147"/>
            <a:ext cx="8655175" cy="1477329"/>
          </a:xfrm>
        </p:spPr>
        <p:txBody>
          <a:bodyPr>
            <a:noAutofit/>
          </a:bodyPr>
          <a:lstStyle/>
          <a:p>
            <a:pPr marL="285750" indent="-285750">
              <a:buFont typeface="Arial" panose="020B0604020202020204" pitchFamily="34" charset="0"/>
              <a:buChar char="•"/>
            </a:pPr>
            <a:r>
              <a:rPr lang="en-US" b="1" dirty="0">
                <a:solidFill>
                  <a:schemeClr val="accent3">
                    <a:lumMod val="75000"/>
                  </a:schemeClr>
                </a:solidFill>
                <a:latin typeface="Verdana"/>
                <a:ea typeface="Verdana"/>
                <a:cs typeface="Verdana"/>
                <a:sym typeface="Verdana"/>
              </a:rPr>
              <a:t>mHealth</a:t>
            </a:r>
            <a:r>
              <a:rPr lang="en-US" b="1" baseline="30000" dirty="0">
                <a:solidFill>
                  <a:schemeClr val="accent3">
                    <a:lumMod val="75000"/>
                  </a:schemeClr>
                </a:solidFill>
                <a:latin typeface="Verdana"/>
                <a:ea typeface="Verdana"/>
                <a:cs typeface="Verdana"/>
                <a:sym typeface="Verdana"/>
              </a:rPr>
              <a:t> </a:t>
            </a:r>
            <a:r>
              <a:rPr lang="en-US" b="1" dirty="0">
                <a:solidFill>
                  <a:schemeClr val="accent3">
                    <a:lumMod val="75000"/>
                  </a:schemeClr>
                </a:solidFill>
                <a:latin typeface="Verdana"/>
                <a:ea typeface="Verdana"/>
                <a:cs typeface="Verdana"/>
                <a:sym typeface="Verdana"/>
              </a:rPr>
              <a:t>Track</a:t>
            </a:r>
          </a:p>
          <a:p>
            <a:pPr marL="836676" lvl="1">
              <a:lnSpc>
                <a:spcPct val="100000"/>
              </a:lnSpc>
              <a:buFont typeface="Arial" panose="020B0604020202020204" pitchFamily="34" charset="0"/>
              <a:buChar char="•"/>
            </a:pPr>
            <a:r>
              <a:rPr lang="en-US" dirty="0">
                <a:solidFill>
                  <a:schemeClr val="bg1">
                    <a:lumMod val="50000"/>
                  </a:schemeClr>
                </a:solidFill>
                <a:ea typeface="Verdana" panose="020B0604030504040204" pitchFamily="34" charset="0"/>
                <a:sym typeface="Arial"/>
              </a:rPr>
              <a:t>Exploration to connect the new, prolific generation of health IT participant; the smartphone app and internet cloud product developer, with the current keepers of healthcare data; the health systems, </a:t>
            </a:r>
            <a:r>
              <a:rPr lang="en-US" dirty="0">
                <a:solidFill>
                  <a:schemeClr val="bg1">
                    <a:lumMod val="50000"/>
                  </a:schemeClr>
                </a:solidFill>
              </a:rPr>
              <a:t>integrated delivery networks (IDNs)</a:t>
            </a:r>
            <a:r>
              <a:rPr lang="en-US" dirty="0">
                <a:solidFill>
                  <a:schemeClr val="bg1">
                    <a:lumMod val="50000"/>
                  </a:schemeClr>
                </a:solidFill>
                <a:ea typeface="Verdana" panose="020B0604030504040204" pitchFamily="34" charset="0"/>
                <a:sym typeface="Arial"/>
              </a:rPr>
              <a:t>, and Health Information Exchanges</a:t>
            </a:r>
          </a:p>
        </p:txBody>
      </p:sp>
      <p:sp>
        <p:nvSpPr>
          <p:cNvPr id="5" name="Title 3"/>
          <p:cNvSpPr>
            <a:spLocks noGrp="1"/>
          </p:cNvSpPr>
          <p:nvPr>
            <p:ph type="title"/>
          </p:nvPr>
        </p:nvSpPr>
        <p:spPr>
          <a:xfrm>
            <a:off x="2662652" y="1017872"/>
            <a:ext cx="5923786" cy="591016"/>
          </a:xfrm>
        </p:spPr>
        <p:txBody>
          <a:bodyPr>
            <a:normAutofit/>
          </a:bodyPr>
          <a:lstStyle/>
          <a:p>
            <a:r>
              <a:rPr lang="en-US" sz="3000" dirty="0"/>
              <a:t>Plug-a-thon…Jan 2018</a:t>
            </a:r>
          </a:p>
        </p:txBody>
      </p:sp>
      <p:sp>
        <p:nvSpPr>
          <p:cNvPr id="2" name="Rectangle 1">
            <a:extLst>
              <a:ext uri="{FF2B5EF4-FFF2-40B4-BE49-F238E27FC236}">
                <a16:creationId xmlns:a16="http://schemas.microsoft.com/office/drawing/2014/main" id="{5E9360C6-0EE1-47C6-ACB6-7C071104773D}"/>
              </a:ext>
            </a:extLst>
          </p:cNvPr>
          <p:cNvSpPr/>
          <p:nvPr/>
        </p:nvSpPr>
        <p:spPr>
          <a:xfrm>
            <a:off x="343858" y="3176430"/>
            <a:ext cx="8242580" cy="1831271"/>
          </a:xfrm>
          <a:prstGeom prst="rect">
            <a:avLst/>
          </a:prstGeom>
        </p:spPr>
        <p:txBody>
          <a:bodyPr wrap="square">
            <a:spAutoFit/>
          </a:bodyPr>
          <a:lstStyle/>
          <a:p>
            <a:pPr marL="285750" indent="-285750">
              <a:spcBef>
                <a:spcPts val="1800"/>
              </a:spcBef>
              <a:buFont typeface="Arial" panose="020B0604020202020204" pitchFamily="34" charset="0"/>
              <a:buChar char="•"/>
            </a:pPr>
            <a:r>
              <a:rPr lang="en-US" b="1" dirty="0">
                <a:solidFill>
                  <a:schemeClr val="accent3">
                    <a:lumMod val="75000"/>
                  </a:schemeClr>
                </a:solidFill>
                <a:latin typeface="Verdana"/>
                <a:ea typeface="Verdana"/>
                <a:cs typeface="Verdana"/>
                <a:sym typeface="Verdana"/>
              </a:rPr>
              <a:t>Devices on FHIR®© Track</a:t>
            </a:r>
          </a:p>
          <a:p>
            <a:pPr marL="742950" lvl="1" indent="-285750">
              <a:spcBef>
                <a:spcPts val="600"/>
              </a:spcBef>
              <a:buFont typeface="Arial" panose="020B0604020202020204" pitchFamily="34" charset="0"/>
              <a:buChar char="•"/>
            </a:pPr>
            <a:r>
              <a:rPr lang="en-US" dirty="0">
                <a:solidFill>
                  <a:schemeClr val="bg1">
                    <a:lumMod val="50000"/>
                  </a:schemeClr>
                </a:solidFill>
                <a:latin typeface="Arial" panose="020B0604020202020204" pitchFamily="34" charset="0"/>
                <a:cs typeface="Arial" panose="020B0604020202020204" pitchFamily="34" charset="0"/>
              </a:rPr>
              <a:t>L</a:t>
            </a:r>
            <a:r>
              <a:rPr lang="en-US" dirty="0">
                <a:solidFill>
                  <a:schemeClr val="bg1">
                    <a:lumMod val="50000"/>
                  </a:schemeClr>
                </a:solidFill>
                <a:latin typeface="Arial" panose="020B0604020202020204" pitchFamily="34" charset="0"/>
                <a:ea typeface="Arial"/>
                <a:cs typeface="Arial" panose="020B0604020202020204" pitchFamily="34" charset="0"/>
                <a:sym typeface="Arial"/>
              </a:rPr>
              <a:t>everaged HL7 FHIR to exchange health device information: on-demand, real-time, granular. RESTful technology can simplify utilization of </a:t>
            </a:r>
            <a:r>
              <a:rPr lang="en-US" dirty="0">
                <a:solidFill>
                  <a:schemeClr val="bg1">
                    <a:lumMod val="50000"/>
                  </a:schemeClr>
                </a:solidFill>
                <a:latin typeface="Arial" panose="020B0604020202020204" pitchFamily="34" charset="0"/>
                <a:cs typeface="Arial" panose="020B0604020202020204" pitchFamily="34" charset="0"/>
              </a:rPr>
              <a:t>this </a:t>
            </a:r>
            <a:r>
              <a:rPr lang="en-US" dirty="0">
                <a:solidFill>
                  <a:schemeClr val="bg1">
                    <a:lumMod val="50000"/>
                  </a:schemeClr>
                </a:solidFill>
                <a:latin typeface="Arial" panose="020B0604020202020204" pitchFamily="34" charset="0"/>
                <a:ea typeface="Arial"/>
                <a:cs typeface="Arial" panose="020B0604020202020204" pitchFamily="34" charset="0"/>
                <a:sym typeface="Arial"/>
              </a:rPr>
              <a:t>content in knowledge-driven applications such as clinical decision support, care coordination, precision medicine and analytics (population health &amp; predictive)</a:t>
            </a:r>
            <a:r>
              <a:rPr lang="en-US" dirty="0">
                <a:solidFill>
                  <a:schemeClr val="bg1">
                    <a:lumMod val="50000"/>
                  </a:schemeClr>
                </a:solidFill>
                <a:latin typeface="Arial"/>
                <a:ea typeface="Arial"/>
                <a:cs typeface="Arial"/>
                <a:sym typeface="Arial"/>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256" y="1129144"/>
            <a:ext cx="1106323" cy="396565"/>
          </a:xfrm>
          <a:prstGeom prst="rect">
            <a:avLst/>
          </a:prstGeom>
        </p:spPr>
      </p:pic>
    </p:spTree>
    <p:extLst>
      <p:ext uri="{BB962C8B-B14F-4D97-AF65-F5344CB8AC3E}">
        <p14:creationId xmlns:p14="http://schemas.microsoft.com/office/powerpoint/2010/main" val="2010574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662652" y="1017872"/>
            <a:ext cx="5923786" cy="591016"/>
          </a:xfrm>
        </p:spPr>
        <p:txBody>
          <a:bodyPr>
            <a:normAutofit/>
          </a:bodyPr>
          <a:lstStyle/>
          <a:p>
            <a:r>
              <a:rPr lang="en-US" sz="3000" dirty="0"/>
              <a:t>Plug-a-thon…Jan 2018</a:t>
            </a:r>
          </a:p>
        </p:txBody>
      </p:sp>
      <p:sp>
        <p:nvSpPr>
          <p:cNvPr id="8" name="Content Placeholder 4">
            <a:extLst>
              <a:ext uri="{FF2B5EF4-FFF2-40B4-BE49-F238E27FC236}">
                <a16:creationId xmlns:a16="http://schemas.microsoft.com/office/drawing/2014/main" id="{82E655F4-2AF7-4807-A9AA-AE0BBB74A92B}"/>
              </a:ext>
            </a:extLst>
          </p:cNvPr>
          <p:cNvSpPr>
            <a:spLocks noGrp="1"/>
          </p:cNvSpPr>
          <p:nvPr>
            <p:ph idx="1"/>
          </p:nvPr>
        </p:nvSpPr>
        <p:spPr>
          <a:xfrm>
            <a:off x="343858" y="1697147"/>
            <a:ext cx="8655175" cy="1477329"/>
          </a:xfrm>
        </p:spPr>
        <p:txBody>
          <a:bodyPr>
            <a:noAutofit/>
          </a:bodyPr>
          <a:lstStyle/>
          <a:p>
            <a:pPr marL="285750" indent="-285750">
              <a:buFont typeface="Arial" panose="020B0604020202020204" pitchFamily="34" charset="0"/>
              <a:buChar char="•"/>
            </a:pPr>
            <a:r>
              <a:rPr lang="en-US" b="1"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Internet of Things - Medical Track</a:t>
            </a:r>
          </a:p>
          <a:p>
            <a:pPr marL="836676" lvl="1">
              <a:lnSpc>
                <a:spcPct val="100000"/>
              </a:lnSpc>
              <a:buFont typeface="Arial" panose="020B0604020202020204" pitchFamily="34" charset="0"/>
              <a:buChar char="•"/>
            </a:pPr>
            <a:r>
              <a:rPr lang="en-US" dirty="0">
                <a:solidFill>
                  <a:schemeClr val="bg1">
                    <a:lumMod val="50000"/>
                  </a:schemeClr>
                </a:solidFill>
                <a:ea typeface="Arial"/>
                <a:sym typeface="Arial"/>
              </a:rPr>
              <a:t>Explored the new tier of connectivity grounded in the growing number of consumer-focused sensors/wearables, and facility / resource management solutions, as well as medical technology that leverage pervasive sensor networks and control systems</a:t>
            </a:r>
          </a:p>
        </p:txBody>
      </p:sp>
      <p:sp>
        <p:nvSpPr>
          <p:cNvPr id="9" name="Rectangle 8">
            <a:extLst>
              <a:ext uri="{FF2B5EF4-FFF2-40B4-BE49-F238E27FC236}">
                <a16:creationId xmlns:a16="http://schemas.microsoft.com/office/drawing/2014/main" id="{F673E270-4080-4988-99C8-4571A0F26E40}"/>
              </a:ext>
            </a:extLst>
          </p:cNvPr>
          <p:cNvSpPr/>
          <p:nvPr/>
        </p:nvSpPr>
        <p:spPr>
          <a:xfrm>
            <a:off x="343858" y="3262735"/>
            <a:ext cx="8242580" cy="1554272"/>
          </a:xfrm>
          <a:prstGeom prst="rect">
            <a:avLst/>
          </a:prstGeom>
        </p:spPr>
        <p:txBody>
          <a:bodyPr wrap="square">
            <a:spAutoFit/>
          </a:bodyPr>
          <a:lstStyle/>
          <a:p>
            <a:pPr marL="285750" indent="-285750">
              <a:spcBef>
                <a:spcPts val="1800"/>
              </a:spcBef>
              <a:buFont typeface="Arial" panose="020B0604020202020204" pitchFamily="34" charset="0"/>
              <a:buChar char="•"/>
            </a:pPr>
            <a:r>
              <a:rPr lang="en-US" b="1"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Blockchain Track</a:t>
            </a:r>
          </a:p>
          <a:p>
            <a:pPr marL="742950" lvl="1" indent="-285750">
              <a:spcBef>
                <a:spcPts val="600"/>
              </a:spcBef>
              <a:buFont typeface="Arial" panose="020B0604020202020204" pitchFamily="34" charset="0"/>
              <a:buChar char="•"/>
            </a:pPr>
            <a:r>
              <a:rPr lang="en-US" dirty="0">
                <a:solidFill>
                  <a:schemeClr val="bg1">
                    <a:lumMod val="50000"/>
                  </a:schemeClr>
                </a:solidFill>
                <a:latin typeface="Arial" panose="020B0604020202020204" pitchFamily="34" charset="0"/>
                <a:cs typeface="Arial" panose="020B0604020202020204" pitchFamily="34" charset="0"/>
              </a:rPr>
              <a:t>Explored and learnt about this new type of trusted connectivity solution that is the technology underpinning the bitcoin phenomenon for creating continuous streams of healthcare information across the financial, clinical and administrative elements of the medical ecosystem.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256" y="1129144"/>
            <a:ext cx="1106323" cy="396565"/>
          </a:xfrm>
          <a:prstGeom prst="rect">
            <a:avLst/>
          </a:prstGeom>
        </p:spPr>
      </p:pic>
    </p:spTree>
    <p:extLst>
      <p:ext uri="{BB962C8B-B14F-4D97-AF65-F5344CB8AC3E}">
        <p14:creationId xmlns:p14="http://schemas.microsoft.com/office/powerpoint/2010/main" val="426949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662652" y="1017872"/>
            <a:ext cx="5923786" cy="591016"/>
          </a:xfrm>
        </p:spPr>
        <p:txBody>
          <a:bodyPr>
            <a:normAutofit/>
          </a:bodyPr>
          <a:lstStyle/>
          <a:p>
            <a:r>
              <a:rPr lang="en-US" sz="3000" dirty="0"/>
              <a:t>Plug-a-thon…Jan 2018</a:t>
            </a:r>
          </a:p>
        </p:txBody>
      </p:sp>
      <p:sp>
        <p:nvSpPr>
          <p:cNvPr id="8" name="Content Placeholder 4">
            <a:extLst>
              <a:ext uri="{FF2B5EF4-FFF2-40B4-BE49-F238E27FC236}">
                <a16:creationId xmlns:a16="http://schemas.microsoft.com/office/drawing/2014/main" id="{82E655F4-2AF7-4807-A9AA-AE0BBB74A92B}"/>
              </a:ext>
            </a:extLst>
          </p:cNvPr>
          <p:cNvSpPr>
            <a:spLocks noGrp="1"/>
          </p:cNvSpPr>
          <p:nvPr>
            <p:ph idx="1"/>
          </p:nvPr>
        </p:nvSpPr>
        <p:spPr>
          <a:xfrm>
            <a:off x="244412" y="1626760"/>
            <a:ext cx="8655175" cy="3219910"/>
          </a:xfrm>
        </p:spPr>
        <p:txBody>
          <a:bodyPr>
            <a:noAutofit/>
          </a:bodyPr>
          <a:lstStyle/>
          <a:p>
            <a:pPr marL="285750" indent="-285750">
              <a:buFont typeface="Arial" panose="020B0604020202020204" pitchFamily="34" charset="0"/>
              <a:buChar char="•"/>
            </a:pPr>
            <a:r>
              <a:rPr lang="en-US" b="1" dirty="0">
                <a:solidFill>
                  <a:schemeClr val="accent3">
                    <a:lumMod val="75000"/>
                  </a:schemeClr>
                </a:solidFill>
                <a:latin typeface="Verdana" panose="020B0604030504040204" pitchFamily="34" charset="0"/>
                <a:ea typeface="Verdana" panose="020B0604030504040204" pitchFamily="34" charset="0"/>
                <a:cs typeface="Verdana" panose="020B0604030504040204" pitchFamily="34" charset="0"/>
                <a:sym typeface="Verdana"/>
              </a:rPr>
              <a:t>Some Observations and Results</a:t>
            </a:r>
          </a:p>
          <a:p>
            <a:pPr marL="836676" lvl="1">
              <a:lnSpc>
                <a:spcPct val="100000"/>
              </a:lnSpc>
              <a:buFont typeface="Arial" panose="020B0604020202020204" pitchFamily="34" charset="0"/>
              <a:buChar char="•"/>
            </a:pPr>
            <a:r>
              <a:rPr lang="en-US" dirty="0">
                <a:solidFill>
                  <a:schemeClr val="bg1">
                    <a:lumMod val="50000"/>
                  </a:schemeClr>
                </a:solidFill>
                <a:latin typeface="Calibri" panose="020F0502020204030204" pitchFamily="34" charset="0"/>
                <a:ea typeface="Arial"/>
                <a:cs typeface="Calibri" panose="020F0502020204030204" pitchFamily="34" charset="0"/>
                <a:sym typeface="Arial"/>
              </a:rPr>
              <a:t>Plug-a-thon validated as the first pillar of the Health IT Testing Continuum</a:t>
            </a:r>
          </a:p>
          <a:p>
            <a:pPr marL="836676" lvl="1">
              <a:lnSpc>
                <a:spcPct val="100000"/>
              </a:lnSpc>
              <a:buFont typeface="Arial" panose="020B0604020202020204" pitchFamily="34" charset="0"/>
              <a:buChar char="•"/>
            </a:pPr>
            <a:r>
              <a:rPr lang="en-US" dirty="0">
                <a:solidFill>
                  <a:schemeClr val="bg1">
                    <a:lumMod val="50000"/>
                  </a:schemeClr>
                </a:solidFill>
                <a:latin typeface="Calibri" panose="020F0502020204030204" pitchFamily="34" charset="0"/>
                <a:ea typeface="Arial"/>
                <a:cs typeface="Calibri" panose="020F0502020204030204" pitchFamily="34" charset="0"/>
                <a:sym typeface="Arial"/>
              </a:rPr>
              <a:t>Blockchain, ”the new kid on the block”, garnered cross-track attention as participants explored touch points with other new and existing technologies</a:t>
            </a:r>
          </a:p>
          <a:p>
            <a:pPr marL="836676" lvl="1">
              <a:lnSpc>
                <a:spcPct val="100000"/>
              </a:lnSpc>
              <a:buFont typeface="Arial" panose="020B0604020202020204" pitchFamily="34" charset="0"/>
              <a:buChar char="•"/>
            </a:pPr>
            <a:r>
              <a:rPr lang="en-US" dirty="0">
                <a:solidFill>
                  <a:schemeClr val="bg1">
                    <a:lumMod val="50000"/>
                  </a:schemeClr>
                </a:solidFill>
                <a:latin typeface="Calibri" panose="020F0502020204030204" pitchFamily="34" charset="0"/>
                <a:ea typeface="Arial"/>
                <a:cs typeface="Calibri" panose="020F0502020204030204" pitchFamily="34" charset="0"/>
                <a:sym typeface="Arial"/>
              </a:rPr>
              <a:t>The Internet of Things and mHealth Health IT realms are finding common target markets as sensors and smartphone apps create singular solutions for consumers</a:t>
            </a:r>
          </a:p>
          <a:p>
            <a:pPr marL="836676" lvl="1">
              <a:lnSpc>
                <a:spcPct val="100000"/>
              </a:lnSpc>
              <a:buFont typeface="Arial" panose="020B0604020202020204" pitchFamily="34" charset="0"/>
              <a:buChar char="•"/>
            </a:pPr>
            <a:r>
              <a:rPr lang="en-US" dirty="0">
                <a:solidFill>
                  <a:schemeClr val="bg1">
                    <a:lumMod val="50000"/>
                  </a:schemeClr>
                </a:solidFill>
                <a:latin typeface="Calibri" panose="020F0502020204030204" pitchFamily="34" charset="0"/>
                <a:ea typeface="Arial"/>
                <a:cs typeface="Calibri" panose="020F0502020204030204" pitchFamily="34" charset="0"/>
                <a:sym typeface="Arial"/>
              </a:rPr>
              <a:t>Person identity administration remains a core underpinning and challenge for integration of new and existing care paradigms</a:t>
            </a:r>
          </a:p>
          <a:p>
            <a:pPr marL="836676" lvl="1">
              <a:lnSpc>
                <a:spcPct val="100000"/>
              </a:lnSpc>
              <a:buFont typeface="Arial" panose="020B0604020202020204" pitchFamily="34" charset="0"/>
              <a:buChar char="•"/>
            </a:pPr>
            <a:r>
              <a:rPr lang="en-US" dirty="0">
                <a:solidFill>
                  <a:schemeClr val="bg1">
                    <a:lumMod val="50000"/>
                  </a:schemeClr>
                </a:solidFill>
                <a:latin typeface="Calibri" panose="020F0502020204030204" pitchFamily="34" charset="0"/>
                <a:ea typeface="Arial"/>
                <a:cs typeface="Calibri" panose="020F0502020204030204" pitchFamily="34" charset="0"/>
                <a:sym typeface="Arial"/>
              </a:rPr>
              <a:t>Healthcare is poised for a “New Economy” of patient-provider-payer transactions</a:t>
            </a:r>
            <a:r>
              <a:rPr lang="en-US" dirty="0">
                <a:solidFill>
                  <a:schemeClr val="bg1">
                    <a:lumMod val="50000"/>
                  </a:schemeClr>
                </a:solidFill>
                <a:ea typeface="Arial"/>
                <a:sym typeface="Arial"/>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256" y="1129144"/>
            <a:ext cx="1106323" cy="396565"/>
          </a:xfrm>
          <a:prstGeom prst="rect">
            <a:avLst/>
          </a:prstGeom>
        </p:spPr>
      </p:pic>
    </p:spTree>
    <p:extLst>
      <p:ext uri="{BB962C8B-B14F-4D97-AF65-F5344CB8AC3E}">
        <p14:creationId xmlns:p14="http://schemas.microsoft.com/office/powerpoint/2010/main" val="346268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911" y="2571750"/>
            <a:ext cx="8646389" cy="428314"/>
          </a:xfrm>
        </p:spPr>
        <p:txBody>
          <a:bodyPr>
            <a:normAutofit fontScale="90000"/>
          </a:bodyPr>
          <a:lstStyle/>
          <a:p>
            <a:pPr>
              <a:spcAft>
                <a:spcPts val="600"/>
              </a:spcAft>
            </a:pPr>
            <a:r>
              <a:rPr lang="en-US" dirty="0"/>
              <a:t>IHE USA Plug-a-thon 2018 </a:t>
            </a:r>
            <a:r>
              <a:rPr lang="en-US" sz="3100" dirty="0"/>
              <a:t>Sponsors</a:t>
            </a:r>
            <a:br>
              <a:rPr lang="en-US" dirty="0"/>
            </a:br>
            <a:endParaRPr lang="en-US" dirty="0"/>
          </a:p>
        </p:txBody>
      </p:sp>
      <p:sp>
        <p:nvSpPr>
          <p:cNvPr id="4" name="TextBox 3">
            <a:extLst>
              <a:ext uri="{FF2B5EF4-FFF2-40B4-BE49-F238E27FC236}">
                <a16:creationId xmlns:a16="http://schemas.microsoft.com/office/drawing/2014/main" id="{7AACAF31-9F5A-42FF-8B57-38F45A7384DC}"/>
              </a:ext>
            </a:extLst>
          </p:cNvPr>
          <p:cNvSpPr txBox="1"/>
          <p:nvPr/>
        </p:nvSpPr>
        <p:spPr>
          <a:xfrm>
            <a:off x="551204" y="3153398"/>
            <a:ext cx="8212508" cy="723275"/>
          </a:xfrm>
          <a:prstGeom prst="rect">
            <a:avLst/>
          </a:prstGeom>
          <a:noFill/>
        </p:spPr>
        <p:txBody>
          <a:bodyPr wrap="square" rtlCol="0">
            <a:spAutoFit/>
          </a:bodyPr>
          <a:lstStyle/>
          <a:p>
            <a:pPr marL="285750" indent="-285750">
              <a:buFont typeface="Wingdings" panose="05000000000000000000" pitchFamily="2" charset="2"/>
              <a:buChar char="v"/>
            </a:pPr>
            <a:r>
              <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Healthcare Systems Delivery iLab, New Jersey Innovation Institute</a:t>
            </a:r>
          </a:p>
          <a:p>
            <a:pPr marL="285750" indent="-285750">
              <a:spcBef>
                <a:spcPts val="600"/>
              </a:spcBef>
              <a:buFont typeface="Wingdings" panose="05000000000000000000" pitchFamily="2" charset="2"/>
              <a:buChar char="v"/>
            </a:pPr>
            <a:r>
              <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Ready Computing, Inc</a:t>
            </a:r>
          </a:p>
        </p:txBody>
      </p:sp>
    </p:spTree>
    <p:extLst>
      <p:ext uri="{BB962C8B-B14F-4D97-AF65-F5344CB8AC3E}">
        <p14:creationId xmlns:p14="http://schemas.microsoft.com/office/powerpoint/2010/main" val="334090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911" y="2571750"/>
            <a:ext cx="8646389" cy="1090340"/>
          </a:xfrm>
        </p:spPr>
        <p:txBody>
          <a:bodyPr>
            <a:normAutofit fontScale="90000"/>
          </a:bodyPr>
          <a:lstStyle/>
          <a:p>
            <a:pPr>
              <a:spcAft>
                <a:spcPts val="600"/>
              </a:spcAft>
            </a:pPr>
            <a:r>
              <a:rPr lang="en-US" dirty="0"/>
              <a:t>IHE USA Plug-a-thon 2018</a:t>
            </a:r>
            <a:br>
              <a:rPr lang="en-US" dirty="0"/>
            </a:br>
            <a:r>
              <a:rPr lang="en-US" sz="3100" dirty="0"/>
              <a:t>Sponsor: NJ Innovation Institute</a:t>
            </a:r>
            <a:br>
              <a:rPr lang="en-US" dirty="0"/>
            </a:br>
            <a:endParaRPr lang="en-US" dirty="0"/>
          </a:p>
        </p:txBody>
      </p:sp>
      <p:sp>
        <p:nvSpPr>
          <p:cNvPr id="4" name="Subtitle 3">
            <a:extLst>
              <a:ext uri="{FF2B5EF4-FFF2-40B4-BE49-F238E27FC236}">
                <a16:creationId xmlns:a16="http://schemas.microsoft.com/office/drawing/2014/main" id="{DC78E169-C921-4F79-BE1C-11C6EDE09FC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72516821"/>
      </p:ext>
    </p:extLst>
  </p:cSld>
  <p:clrMapOvr>
    <a:masterClrMapping/>
  </p:clrMapOvr>
</p:sld>
</file>

<file path=ppt/theme/theme1.xml><?xml version="1.0" encoding="utf-8"?>
<a:theme xmlns:a="http://schemas.openxmlformats.org/drawingml/2006/main" name="Office Theme">
  <a:themeElements>
    <a:clrScheme name="HIMSS">
      <a:dk1>
        <a:srgbClr val="000000"/>
      </a:dk1>
      <a:lt1>
        <a:sysClr val="window" lastClr="FFFFFF"/>
      </a:lt1>
      <a:dk2>
        <a:srgbClr val="8F8F93"/>
      </a:dk2>
      <a:lt2>
        <a:srgbClr val="FFFFFF"/>
      </a:lt2>
      <a:accent1>
        <a:srgbClr val="13547D"/>
      </a:accent1>
      <a:accent2>
        <a:srgbClr val="0C3351"/>
      </a:accent2>
      <a:accent3>
        <a:srgbClr val="1B799F"/>
      </a:accent3>
      <a:accent4>
        <a:srgbClr val="91BAD3"/>
      </a:accent4>
      <a:accent5>
        <a:srgbClr val="414139"/>
      </a:accent5>
      <a:accent6>
        <a:srgbClr val="8F8F93"/>
      </a:accent6>
      <a:hlink>
        <a:srgbClr val="13547D"/>
      </a:hlink>
      <a:folHlink>
        <a:srgbClr val="1B799F"/>
      </a:folHlink>
    </a:clrScheme>
    <a:fontScheme name="Office 2">
      <a:majorFont>
        <a:latin typeface="Proxima Nova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2313</Words>
  <Application>Microsoft Office PowerPoint</Application>
  <PresentationFormat>On-screen Show (16:9)</PresentationFormat>
  <Paragraphs>323</Paragraphs>
  <Slides>37</Slides>
  <Notes>12</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ＭＳ Ｐゴシック</vt:lpstr>
      <vt:lpstr>Arial</vt:lpstr>
      <vt:lpstr>Calibri</vt:lpstr>
      <vt:lpstr>Courier New</vt:lpstr>
      <vt:lpstr>Helvetica Neue Light</vt:lpstr>
      <vt:lpstr>Helvetica Neue Light (Body)</vt:lpstr>
      <vt:lpstr>Myriad Pro</vt:lpstr>
      <vt:lpstr>Tahoma</vt:lpstr>
      <vt:lpstr>Verdana</vt:lpstr>
      <vt:lpstr>Wingdings</vt:lpstr>
      <vt:lpstr>Office Theme</vt:lpstr>
      <vt:lpstr>IHE’s Plug-a-thon Dispels New Health Technology Hype vs Value  </vt:lpstr>
      <vt:lpstr>IHE’s Plug-a-thon Dispels New Health Technology Hype vs Value</vt:lpstr>
      <vt:lpstr>Plug-a-thon is a hybrid, dynamic event</vt:lpstr>
      <vt:lpstr>Plug-a-thon… Jan 2018</vt:lpstr>
      <vt:lpstr>Plug-a-thon…Jan 2018</vt:lpstr>
      <vt:lpstr>Plug-a-thon…Jan 2018</vt:lpstr>
      <vt:lpstr>Plug-a-thon…Jan 2018</vt:lpstr>
      <vt:lpstr>IHE USA Plug-a-thon 2018 Sponsors </vt:lpstr>
      <vt:lpstr>IHE USA Plug-a-thon 2018 Sponsor: NJ Innovation Institute </vt:lpstr>
      <vt:lpstr>New Jersey Innovation Institute</vt:lpstr>
      <vt:lpstr>NJII Healthcare Delivery System i-Lab</vt:lpstr>
      <vt:lpstr>The New Jersey Ecosystem:</vt:lpstr>
      <vt:lpstr>Value of the Plug-a-thon…</vt:lpstr>
      <vt:lpstr>Value of the Plug-a-thon…</vt:lpstr>
      <vt:lpstr>Value of the Plug-a-thon…</vt:lpstr>
      <vt:lpstr>Plug-a-thon… Jan 2018</vt:lpstr>
      <vt:lpstr>Plug-a-thon</vt:lpstr>
      <vt:lpstr>Plug-a-thon</vt:lpstr>
      <vt:lpstr>Moving forward in New Jersey</vt:lpstr>
      <vt:lpstr>PowerPoint Presentation</vt:lpstr>
      <vt:lpstr>IHE USA Plug-a-thon 2018 Sponsor: Ready Computing Inc </vt:lpstr>
      <vt:lpstr>Introduction – Ready Computing</vt:lpstr>
      <vt:lpstr>Blockchain, mHealth - Education</vt:lpstr>
      <vt:lpstr>The “Use of Blockchain in Health IT and Healthcare Related Research” Ideation Challenge</vt:lpstr>
      <vt:lpstr>Challenge Description</vt:lpstr>
      <vt:lpstr>Summaries</vt:lpstr>
      <vt:lpstr>Whitepaper Discussing How The Claims Process Can Be Improved</vt:lpstr>
      <vt:lpstr>Whitepaper Discussing How The Claims Process Can Be Improved</vt:lpstr>
      <vt:lpstr>A Case Study for Blockchain in Healthcare: ”MedRec”</vt:lpstr>
      <vt:lpstr>A Case Study for Blockchain in Healthcare: ”MedRec”</vt:lpstr>
      <vt:lpstr>A Case Study for Blockchain in Healthcare: ”MedRec”</vt:lpstr>
      <vt:lpstr>Blockchain &amp; Alternative Payment Models</vt:lpstr>
      <vt:lpstr>Summary Results</vt:lpstr>
      <vt:lpstr>Challenges Ahead – Hype vs Value</vt:lpstr>
      <vt:lpstr>Challenges Ahead</vt:lpstr>
      <vt:lpstr>End Results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John Donnelly</cp:lastModifiedBy>
  <cp:revision>143</cp:revision>
  <dcterms:created xsi:type="dcterms:W3CDTF">2013-05-22T16:51:34Z</dcterms:created>
  <dcterms:modified xsi:type="dcterms:W3CDTF">2018-03-01T21:34:47Z</dcterms:modified>
</cp:coreProperties>
</file>