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7" r:id="rId4"/>
    <p:sldId id="269" r:id="rId5"/>
    <p:sldId id="271" r:id="rId6"/>
    <p:sldId id="275" r:id="rId7"/>
    <p:sldId id="276" r:id="rId8"/>
    <p:sldId id="266" r:id="rId9"/>
    <p:sldId id="274" r:id="rId10"/>
    <p:sldId id="267" r:id="rId11"/>
    <p:sldId id="277" r:id="rId12"/>
    <p:sldId id="278" r:id="rId13"/>
    <p:sldId id="279" r:id="rId14"/>
    <p:sldId id="268" r:id="rId15"/>
    <p:sldId id="273" r:id="rId16"/>
    <p:sldId id="264" r:id="rId17"/>
    <p:sldId id="261" r:id="rId18"/>
    <p:sldId id="260" r:id="rId19"/>
    <p:sldId id="280" r:id="rId20"/>
    <p:sldId id="265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A0"/>
    <a:srgbClr val="333333"/>
    <a:srgbClr val="792D65"/>
    <a:srgbClr val="636363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/>
    <p:restoredTop sz="94617"/>
  </p:normalViewPr>
  <p:slideViewPr>
    <p:cSldViewPr snapToGrid="0" snapToObjects="1">
      <p:cViewPr varScale="1">
        <p:scale>
          <a:sx n="112" d="100"/>
          <a:sy n="112" d="100"/>
        </p:scale>
        <p:origin x="130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13DE-1EE7-724F-A80A-2FB649B7860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8BF70-DB60-954A-9A14-A7EE292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11" indent="-174011">
              <a:buFontTx/>
              <a:buChar char="-"/>
            </a:pPr>
            <a:r>
              <a:rPr lang="en-US" baseline="0" dirty="0"/>
              <a:t>Each domain follows its own development schedule, some are aligned (ITI, PCC, QRPH)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E6F5-E3F3-4DC9-9B96-DCB00A6F3C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BF70-DB60-954A-9A14-A7EE29217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83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aseline="0" dirty="0"/>
              <a:t> IHE Profile is equivalent to a FHIR Implementation Guide. They take a specific use-case, define actors, define transactions and define Options.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BF70-DB60-954A-9A14-A7EE29217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42900" y="2638003"/>
            <a:ext cx="9144000" cy="4715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217AA0"/>
                </a:solidFill>
              </a:rPr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342900" y="3109559"/>
            <a:ext cx="9144000" cy="6856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Supporting text here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913" y="2823634"/>
            <a:ext cx="8646389" cy="661940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slide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12" y="3601028"/>
            <a:ext cx="8646389" cy="113145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9" y="4599092"/>
            <a:ext cx="1132569" cy="2693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255" y="1439334"/>
            <a:ext cx="8151090" cy="661940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slide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54" y="2216728"/>
            <a:ext cx="8151090" cy="113145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1082387"/>
            <a:ext cx="7289030" cy="603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685637"/>
            <a:ext cx="7289031" cy="2609273"/>
          </a:xfrm>
          <a:prstGeom prst="rect">
            <a:avLst/>
          </a:prstGeom>
        </p:spPr>
        <p:txBody>
          <a:bodyPr/>
          <a:lstStyle>
            <a:lvl1pPr marL="192024" indent="-192024"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5" y="830787"/>
            <a:ext cx="7955588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55" y="1688037"/>
            <a:ext cx="3766176" cy="2978727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7569" y="1688037"/>
            <a:ext cx="4041775" cy="2978727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03" y="979702"/>
            <a:ext cx="2734302" cy="87153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2000" b="1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341" y="979704"/>
            <a:ext cx="5111750" cy="3646540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503" y="1851241"/>
            <a:ext cx="2734302" cy="2775003"/>
          </a:xfrm>
          <a:prstGeom prst="rect">
            <a:avLst/>
          </a:prstGeo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3" y="3395620"/>
            <a:ext cx="7673879" cy="36819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38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53" y="3763818"/>
            <a:ext cx="7673879" cy="577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Log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EE2A64-31A5-4E6F-A42D-E9B3A933A2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1196" y="971551"/>
            <a:ext cx="8614204" cy="535781"/>
          </a:xfrm>
        </p:spPr>
        <p:txBody>
          <a:bodyPr/>
          <a:lstStyle>
            <a:lvl1pPr marL="0" indent="0" algn="l">
              <a:buNone/>
              <a:defRPr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1196" y="1600200"/>
            <a:ext cx="8614204" cy="3314700"/>
          </a:xfrm>
        </p:spPr>
        <p:txBody>
          <a:bodyPr/>
          <a:lstStyle>
            <a:lvl1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8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9" y="4599092"/>
            <a:ext cx="1132569" cy="2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3" r:id="rId5"/>
    <p:sldLayoutId id="2147483656" r:id="rId6"/>
    <p:sldLayoutId id="2147483657" r:id="rId7"/>
    <p:sldLayoutId id="2147483655" r:id="rId8"/>
    <p:sldLayoutId id="214748366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792D65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he.net/index.php/Mobile_Care_Services_Discovery_(mCSD)" TargetMode="External"/><Relationship Id="rId3" Type="http://schemas.openxmlformats.org/officeDocument/2006/relationships/hyperlink" Target="http://wiki.ihe.net/index.php/Mobile_access_to_Health_Documents" TargetMode="External"/><Relationship Id="rId7" Type="http://schemas.openxmlformats.org/officeDocument/2006/relationships/hyperlink" Target="http://wiki.ihe.net/index.php/Mobile_Alert_Communication_Management(mACM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iki.ihe.net/index.php/Audit_Trail_and_Node_Authentication" TargetMode="External"/><Relationship Id="rId5" Type="http://schemas.openxmlformats.org/officeDocument/2006/relationships/hyperlink" Target="http://wiki.ihe.net/index.php/Patient_Identifier_Cross-Reference_for_Mobile_(PIXm)" TargetMode="External"/><Relationship Id="rId10" Type="http://schemas.openxmlformats.org/officeDocument/2006/relationships/hyperlink" Target="http://wiki.ihe.net/index.php/Non-patient_File_Sharing_(NPFSm)" TargetMode="External"/><Relationship Id="rId4" Type="http://schemas.openxmlformats.org/officeDocument/2006/relationships/hyperlink" Target="http://wiki.ihe.net/index.php/Patient_Demographics_Query_for_Mobile_(PDQm)" TargetMode="External"/><Relationship Id="rId9" Type="http://schemas.openxmlformats.org/officeDocument/2006/relationships/hyperlink" Target="http://wiki.ihe.net/index.php/Mobile_Cross-Enterprise_Document_Data_Element_Extractio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he.net/index.php/Dynamic_Care_Team_Management" TargetMode="External"/><Relationship Id="rId3" Type="http://schemas.openxmlformats.org/officeDocument/2006/relationships/hyperlink" Target="http://wiki.ihe.net/index.php/Profiles#IHE_Patient_Care_Coordination_Profiles" TargetMode="External"/><Relationship Id="rId7" Type="http://schemas.openxmlformats.org/officeDocument/2006/relationships/hyperlink" Target="http://wiki.ihe.net/index.php/Dynamic_Care_Planning" TargetMode="External"/><Relationship Id="rId2" Type="http://schemas.openxmlformats.org/officeDocument/2006/relationships/hyperlink" Target="http://ihe.net/Technical_Frameworks/#pc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iki.ihe.net/index.php/Reconciliation_of_Clinical_Content_and_Care_Providers" TargetMode="External"/><Relationship Id="rId5" Type="http://schemas.openxmlformats.org/officeDocument/2006/relationships/hyperlink" Target="http://www.ihe.net/uploadedFiles/Documents/PCC/IHE_PCC_Suppl_GAO.pdf" TargetMode="External"/><Relationship Id="rId4" Type="http://schemas.openxmlformats.org/officeDocument/2006/relationships/hyperlink" Target="http://wiki.ihe.net/index.php/Clinical_Mapping" TargetMode="External"/><Relationship Id="rId9" Type="http://schemas.openxmlformats.org/officeDocument/2006/relationships/hyperlink" Target="http://wiki.ihe.net/index.php/Query_for_Existing_Data_for_Mobi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he.net/index.php/Profiles#IHE_Radiology_Profiles" TargetMode="External"/><Relationship Id="rId2" Type="http://schemas.openxmlformats.org/officeDocument/2006/relationships/hyperlink" Target="http://ihe.net/Technical_Frameworks/#ra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iki.ihe.net/index.php/Vital_Records_Death_Reporting" TargetMode="External"/><Relationship Id="rId5" Type="http://schemas.openxmlformats.org/officeDocument/2006/relationships/hyperlink" Target="http://wiki.ihe.net/index.php/Mobile_Retrieve_Form_for_Data_Capture" TargetMode="External"/><Relationship Id="rId4" Type="http://schemas.openxmlformats.org/officeDocument/2006/relationships/hyperlink" Target="http://wiki.ihe.net/index.php/Standardized_Operational_Log_of_Even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he.net/index.php/Mobile_Care_Services_Discovery_(mCSD)" TargetMode="External"/><Relationship Id="rId3" Type="http://schemas.openxmlformats.org/officeDocument/2006/relationships/hyperlink" Target="http://wiki.hl7.org/index.php?title=201801_Care_Plan" TargetMode="External"/><Relationship Id="rId7" Type="http://schemas.openxmlformats.org/officeDocument/2006/relationships/hyperlink" Target="http://wiki.hl7.org/index.php?title=201801_Provider_Directory" TargetMode="External"/><Relationship Id="rId2" Type="http://schemas.openxmlformats.org/officeDocument/2006/relationships/hyperlink" Target="http://wiki.ihe.net/index.php/Category:FHI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iki.ihe.net/index.php/Point-of-Care_Medical_Device_Tracking" TargetMode="External"/><Relationship Id="rId5" Type="http://schemas.openxmlformats.org/officeDocument/2006/relationships/hyperlink" Target="http://wiki.hl7.org/index.php?title=201801_Medical_Device_and_Implantables_Tracking_using_UDI" TargetMode="External"/><Relationship Id="rId10" Type="http://schemas.openxmlformats.org/officeDocument/2006/relationships/hyperlink" Target="http://wiki.ihe.net/index.php/Patient_Demographics_Query_for_Mobile_(PDQm)" TargetMode="External"/><Relationship Id="rId4" Type="http://schemas.openxmlformats.org/officeDocument/2006/relationships/hyperlink" Target="http://wiki.ihe.net/index.php/Dynamic_Care_Planning" TargetMode="External"/><Relationship Id="rId9" Type="http://schemas.openxmlformats.org/officeDocument/2006/relationships/hyperlink" Target="http://wiki.hl7.org/index.php?title=201801_Patient_Trac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76799" y="2417666"/>
            <a:ext cx="4923163" cy="4715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HL7 &amp; IHE: Paving a Better Path to Interoperability </a:t>
            </a:r>
          </a:p>
        </p:txBody>
      </p:sp>
    </p:spTree>
    <p:extLst>
      <p:ext uri="{BB962C8B-B14F-4D97-AF65-F5344CB8AC3E}">
        <p14:creationId xmlns:p14="http://schemas.microsoft.com/office/powerpoint/2010/main" val="16496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C20C-881B-AB49-B484-B33AD33D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6" y="994252"/>
            <a:ext cx="7289030" cy="603250"/>
          </a:xfrm>
        </p:spPr>
        <p:txBody>
          <a:bodyPr/>
          <a:lstStyle/>
          <a:p>
            <a:r>
              <a:rPr lang="en-US" dirty="0" err="1"/>
              <a:t>Connectathons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B9B7-86AC-3048-B6C2-EB12E1BD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1" y="1597502"/>
            <a:ext cx="7575191" cy="2609273"/>
          </a:xfrm>
        </p:spPr>
        <p:txBody>
          <a:bodyPr/>
          <a:lstStyle/>
          <a:p>
            <a:r>
              <a:rPr lang="en-US" dirty="0"/>
              <a:t>HL7 FHIR </a:t>
            </a:r>
            <a:r>
              <a:rPr lang="en-US" dirty="0" err="1"/>
              <a:t>Connectathons</a:t>
            </a:r>
            <a:r>
              <a:rPr lang="en-US" dirty="0"/>
              <a:t> help implementers assess, test and explore new opportunities for applying the FHIR specification.</a:t>
            </a:r>
          </a:p>
          <a:p>
            <a:pPr lvl="1"/>
            <a:r>
              <a:rPr lang="en-US" dirty="0"/>
              <a:t>Testing as part of a connectathon is a pre-requisite for progressing  resources and implementation guides up the FHIR Maturity Model </a:t>
            </a:r>
          </a:p>
          <a:p>
            <a:r>
              <a:rPr lang="en-US" dirty="0"/>
              <a:t>IHE </a:t>
            </a:r>
            <a:r>
              <a:rPr lang="en-US" dirty="0" err="1"/>
              <a:t>Connectathons</a:t>
            </a:r>
            <a:r>
              <a:rPr lang="en-US" dirty="0"/>
              <a:t> provide a detailed implementation and testing process to enable standards-based interoperability. </a:t>
            </a:r>
          </a:p>
          <a:p>
            <a:pPr lvl="1"/>
            <a:r>
              <a:rPr lang="en-US" dirty="0"/>
              <a:t>Here systems exchange information in a structured and supervised peer-to-peer testing environment, performing transactions required for the roles that perform in carefully defined interoperability use cases (profiles).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8" y="851459"/>
            <a:ext cx="7289030" cy="603250"/>
          </a:xfrm>
        </p:spPr>
        <p:txBody>
          <a:bodyPr/>
          <a:lstStyle/>
          <a:p>
            <a:r>
              <a:rPr lang="en-US" dirty="0"/>
              <a:t>IHE Profiles on FHIR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454709"/>
            <a:ext cx="7568283" cy="260927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IT Infrastructure (ITI) domain</a:t>
            </a:r>
          </a:p>
          <a:p>
            <a:r>
              <a:rPr lang="en-US" sz="1100" dirty="0">
                <a:hlinkClick r:id="rId3"/>
              </a:rPr>
              <a:t>Mobile access to Health Documents (MHD)</a:t>
            </a:r>
            <a:r>
              <a:rPr lang="en-US" sz="1100" dirty="0"/>
              <a:t> a profile on </a:t>
            </a:r>
            <a:r>
              <a:rPr lang="en-US" sz="1100" dirty="0" err="1"/>
              <a:t>DocumentReference</a:t>
            </a:r>
            <a:r>
              <a:rPr lang="en-US" sz="1100" dirty="0"/>
              <a:t> and </a:t>
            </a:r>
            <a:r>
              <a:rPr lang="en-US" sz="1100" dirty="0" err="1"/>
              <a:t>DocumentManifest</a:t>
            </a:r>
            <a:r>
              <a:rPr lang="en-US" sz="1100" dirty="0"/>
              <a:t> to provide a HTTP REST and Mobile application friendly API for the use </a:t>
            </a:r>
            <a:r>
              <a:rPr lang="en-US" sz="1100" dirty="0" err="1"/>
              <a:t>ases</a:t>
            </a:r>
            <a:r>
              <a:rPr lang="en-US" sz="1100" dirty="0"/>
              <a:t> profiled in XDS, XDR, and XCA. The MHD profile may be used as an API to these Document Sharing infrastructures, or may be used alone.</a:t>
            </a:r>
          </a:p>
          <a:p>
            <a:r>
              <a:rPr lang="en-US" sz="1100" dirty="0">
                <a:hlinkClick r:id="rId4"/>
              </a:rPr>
              <a:t>Patient Demographics Query for Mobile (</a:t>
            </a:r>
            <a:r>
              <a:rPr lang="en-US" sz="1100" dirty="0" err="1">
                <a:hlinkClick r:id="rId4"/>
              </a:rPr>
              <a:t>PDQm</a:t>
            </a:r>
            <a:r>
              <a:rPr lang="en-US" sz="1100" dirty="0">
                <a:hlinkClick r:id="rId4"/>
              </a:rPr>
              <a:t>)</a:t>
            </a:r>
            <a:r>
              <a:rPr lang="en-US" sz="1100" dirty="0"/>
              <a:t> a profile of the FHIR Patient resource for simple lookup and reference. Following the functionality requirements profiled in PDQ (HL7 v2), and PDQv3 (HL7 v3)</a:t>
            </a:r>
          </a:p>
          <a:p>
            <a:r>
              <a:rPr lang="en-US" sz="1100" dirty="0">
                <a:hlinkClick r:id="rId5"/>
              </a:rPr>
              <a:t>Patient Identifier Cross-reference for Mobile (</a:t>
            </a:r>
            <a:r>
              <a:rPr lang="en-US" sz="1100" dirty="0" err="1">
                <a:hlinkClick r:id="rId5"/>
              </a:rPr>
              <a:t>PIXm</a:t>
            </a:r>
            <a:r>
              <a:rPr lang="en-US" sz="1100" dirty="0">
                <a:hlinkClick r:id="rId5"/>
              </a:rPr>
              <a:t>)</a:t>
            </a:r>
            <a:r>
              <a:rPr lang="en-US" sz="1100" dirty="0"/>
              <a:t> an operation profile for retrieving just cross-referenced identifiers for a given patient</a:t>
            </a:r>
          </a:p>
          <a:p>
            <a:r>
              <a:rPr lang="en-US" sz="1100" dirty="0">
                <a:hlinkClick r:id="rId6"/>
              </a:rPr>
              <a:t>RESTful Query to ATNA</a:t>
            </a:r>
            <a:r>
              <a:rPr lang="en-US" sz="1100" dirty="0"/>
              <a:t> a profile on </a:t>
            </a:r>
            <a:r>
              <a:rPr lang="en-US" sz="1100" dirty="0" err="1"/>
              <a:t>AuditEvent</a:t>
            </a:r>
            <a:r>
              <a:rPr lang="en-US" sz="1100" dirty="0"/>
              <a:t> for query and reporting.</a:t>
            </a:r>
          </a:p>
          <a:p>
            <a:r>
              <a:rPr lang="en-US" sz="1100" dirty="0">
                <a:hlinkClick r:id="rId7"/>
              </a:rPr>
              <a:t>Mobile Alert Communication Management (</a:t>
            </a:r>
            <a:r>
              <a:rPr lang="en-US" sz="1100" dirty="0" err="1">
                <a:hlinkClick r:id="rId7"/>
              </a:rPr>
              <a:t>mACM</a:t>
            </a:r>
            <a:r>
              <a:rPr lang="en-US" sz="1100" dirty="0">
                <a:hlinkClick r:id="rId7"/>
              </a:rPr>
              <a:t>)</a:t>
            </a:r>
            <a:r>
              <a:rPr lang="en-US" sz="1100" dirty="0"/>
              <a:t> a profile on Communication for alert notifications</a:t>
            </a:r>
          </a:p>
          <a:p>
            <a:r>
              <a:rPr lang="en-US" sz="1100" dirty="0">
                <a:hlinkClick r:id="rId8"/>
              </a:rPr>
              <a:t>Mobile Care Services Discovery (</a:t>
            </a:r>
            <a:r>
              <a:rPr lang="en-US" sz="1100" dirty="0" err="1">
                <a:hlinkClick r:id="rId8"/>
              </a:rPr>
              <a:t>mCSD</a:t>
            </a:r>
            <a:r>
              <a:rPr lang="en-US" sz="1100" dirty="0">
                <a:hlinkClick r:id="rId8"/>
              </a:rPr>
              <a:t>)</a:t>
            </a:r>
            <a:r>
              <a:rPr lang="en-US" sz="1100" dirty="0"/>
              <a:t> provides a RESTful interface to discover Care Services: Organization, Location, Practitioner, and Health Services</a:t>
            </a:r>
          </a:p>
          <a:p>
            <a:r>
              <a:rPr lang="en-US" sz="1100" dirty="0">
                <a:hlinkClick r:id="rId9"/>
              </a:rPr>
              <a:t>Mobile Cross-Enterprise Document Data Element Extraction (</a:t>
            </a:r>
            <a:r>
              <a:rPr lang="en-US" sz="1100" dirty="0" err="1">
                <a:hlinkClick r:id="rId9"/>
              </a:rPr>
              <a:t>mXDE</a:t>
            </a:r>
            <a:r>
              <a:rPr lang="en-US" sz="1100" dirty="0"/>
              <a:t>) accesses data elements extracted from shared structured documents</a:t>
            </a:r>
          </a:p>
          <a:p>
            <a:r>
              <a:rPr lang="en-US" sz="1100" dirty="0">
                <a:hlinkClick r:id="rId10"/>
              </a:rPr>
              <a:t>Non-patient File Sharing (</a:t>
            </a:r>
            <a:r>
              <a:rPr lang="en-US" sz="1100" dirty="0" err="1">
                <a:hlinkClick r:id="rId10"/>
              </a:rPr>
              <a:t>NPFSm</a:t>
            </a:r>
            <a:r>
              <a:rPr lang="en-US" sz="1100" dirty="0">
                <a:hlinkClick r:id="rId10"/>
              </a:rPr>
              <a:t>)</a:t>
            </a:r>
            <a:r>
              <a:rPr lang="en-US" sz="1100" dirty="0"/>
              <a:t> provides a RESTful interface enable sharing of non-patient files such as clinical workflow definitions, domain policies, and stylesheets</a:t>
            </a:r>
          </a:p>
        </p:txBody>
      </p:sp>
    </p:spTree>
    <p:extLst>
      <p:ext uri="{BB962C8B-B14F-4D97-AF65-F5344CB8AC3E}">
        <p14:creationId xmlns:p14="http://schemas.microsoft.com/office/powerpoint/2010/main" val="7437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8" y="997608"/>
            <a:ext cx="7289030" cy="603250"/>
          </a:xfrm>
        </p:spPr>
        <p:txBody>
          <a:bodyPr/>
          <a:lstStyle/>
          <a:p>
            <a:r>
              <a:rPr lang="en-US" dirty="0"/>
              <a:t>IHE Profiles on FHIR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Patient Care Coordination (PCC) domain</a:t>
            </a:r>
          </a:p>
          <a:p>
            <a:r>
              <a:rPr lang="en-US" sz="1100" dirty="0"/>
              <a:t>Patient Care Coordination profiles are published on the </a:t>
            </a:r>
            <a:r>
              <a:rPr lang="en-US" sz="1100" dirty="0">
                <a:hlinkClick r:id="rId2"/>
              </a:rPr>
              <a:t>IHE Technical Framework</a:t>
            </a:r>
            <a:r>
              <a:rPr lang="en-US" sz="1100" dirty="0"/>
              <a:t>, and described on the </a:t>
            </a:r>
            <a:r>
              <a:rPr lang="en-US" sz="1100" dirty="0">
                <a:hlinkClick r:id="rId3"/>
              </a:rPr>
              <a:t>IHE wiki</a:t>
            </a:r>
            <a:r>
              <a:rPr lang="en-US" sz="1100" dirty="0"/>
              <a:t>.</a:t>
            </a:r>
            <a:br>
              <a:rPr lang="en-US" sz="1100" dirty="0"/>
            </a:br>
            <a:r>
              <a:rPr lang="en-US" sz="1100" dirty="0">
                <a:hlinkClick r:id="rId4"/>
              </a:rPr>
              <a:t>Clinical Mapping (CMAP)</a:t>
            </a:r>
            <a:r>
              <a:rPr lang="en-US" sz="1100" dirty="0"/>
              <a:t> supports mapping to and from clinical terminologies</a:t>
            </a:r>
          </a:p>
          <a:p>
            <a:r>
              <a:rPr lang="en-US" sz="1100" dirty="0">
                <a:hlinkClick r:id="rId5"/>
              </a:rPr>
              <a:t>Guideline Appropriate Ordering (GAO)</a:t>
            </a:r>
            <a:r>
              <a:rPr lang="en-US" sz="1100" dirty="0"/>
              <a:t> Supplies a mechanism by which EHR and departmental systems can evaluate orders to determine whether these orders conform to guidelines.</a:t>
            </a:r>
          </a:p>
          <a:p>
            <a:r>
              <a:rPr lang="en-US" sz="1100" dirty="0">
                <a:hlinkClick r:id="rId6"/>
              </a:rPr>
              <a:t>Reconciliation of Clinical Content and Care Providers (RECON)</a:t>
            </a:r>
            <a:r>
              <a:rPr lang="en-US" sz="1100" dirty="0"/>
              <a:t> Provides the ability to communicate lists of clinical data that were reconciled, when they were reconciled and who did the reconciliation using CDA® constructs and FHIR® Resource attributes</a:t>
            </a:r>
          </a:p>
          <a:p>
            <a:r>
              <a:rPr lang="en-US" sz="1100" dirty="0">
                <a:hlinkClick r:id="rId7"/>
              </a:rPr>
              <a:t>Dynamic Care Planning</a:t>
            </a:r>
            <a:r>
              <a:rPr lang="en-US" sz="1100" dirty="0"/>
              <a:t> (DCP) Profile provides the structures and transactions for care planning, sharing Care Plans that meet the needs of many, such as providers, patients and payers.</a:t>
            </a:r>
          </a:p>
          <a:p>
            <a:r>
              <a:rPr lang="en-US" sz="1100" dirty="0">
                <a:hlinkClick r:id="rId8"/>
              </a:rPr>
              <a:t>Dynamic Care Team Management</a:t>
            </a:r>
            <a:r>
              <a:rPr lang="en-US" sz="1100" dirty="0"/>
              <a:t> shares information about a patient's care teams</a:t>
            </a:r>
          </a:p>
          <a:p>
            <a:r>
              <a:rPr lang="en-US" sz="1100" dirty="0">
                <a:hlinkClick r:id="rId9"/>
              </a:rPr>
              <a:t>Query for Existing Data for Mobile (</a:t>
            </a:r>
            <a:r>
              <a:rPr lang="en-US" sz="1100" dirty="0" err="1">
                <a:hlinkClick r:id="rId9"/>
              </a:rPr>
              <a:t>mQED</a:t>
            </a:r>
            <a:r>
              <a:rPr lang="en-US" sz="1100" dirty="0">
                <a:hlinkClick r:id="rId9"/>
              </a:rPr>
              <a:t>)</a:t>
            </a:r>
            <a:r>
              <a:rPr lang="en-US" sz="1100" dirty="0"/>
              <a:t> queries for clinical data elements, including observations, allergy and intolerances, conditions, diagnostic results, medications, immunizations, procedures, encounters and provenance</a:t>
            </a:r>
          </a:p>
        </p:txBody>
      </p:sp>
    </p:spTree>
    <p:extLst>
      <p:ext uri="{BB962C8B-B14F-4D97-AF65-F5344CB8AC3E}">
        <p14:creationId xmlns:p14="http://schemas.microsoft.com/office/powerpoint/2010/main" val="37795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8" y="943108"/>
            <a:ext cx="7289030" cy="603250"/>
          </a:xfrm>
        </p:spPr>
        <p:txBody>
          <a:bodyPr/>
          <a:lstStyle/>
          <a:p>
            <a:r>
              <a:rPr lang="en-US" dirty="0"/>
              <a:t>IHE Profiles on FHIR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46358"/>
            <a:ext cx="7289031" cy="260927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Radiology Imaging (RAD) domain</a:t>
            </a:r>
          </a:p>
          <a:p>
            <a:r>
              <a:rPr lang="en-US" sz="1600" dirty="0"/>
              <a:t>Radiology Imaging profiles are published on the </a:t>
            </a:r>
            <a:r>
              <a:rPr lang="en-US" sz="1600" dirty="0">
                <a:hlinkClick r:id="rId2"/>
              </a:rPr>
              <a:t>IHE Technical Framework</a:t>
            </a:r>
            <a:r>
              <a:rPr lang="en-US" sz="1600" dirty="0"/>
              <a:t>, and described on the </a:t>
            </a:r>
            <a:r>
              <a:rPr lang="en-US" sz="1600" dirty="0">
                <a:hlinkClick r:id="rId3"/>
              </a:rPr>
              <a:t>IHE wiki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Standardized Operational Log of Events (SOLE)</a:t>
            </a:r>
            <a:r>
              <a:rPr lang="en-US" sz="1600" dirty="0"/>
              <a:t> stores and retrieves logs of operational events (patient arrives, scan complete,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b="1" dirty="0"/>
              <a:t>Quality, Research, and Public Health (QRPH) domain</a:t>
            </a:r>
          </a:p>
          <a:p>
            <a:r>
              <a:rPr lang="en-US" sz="1600" dirty="0">
                <a:hlinkClick r:id="rId5"/>
              </a:rPr>
              <a:t>Mobile Retrieve Form for Data Capture (</a:t>
            </a:r>
            <a:r>
              <a:rPr lang="en-US" sz="1600" dirty="0" err="1">
                <a:hlinkClick r:id="rId5"/>
              </a:rPr>
              <a:t>mRFD</a:t>
            </a:r>
            <a:r>
              <a:rPr lang="en-US" sz="1600" dirty="0">
                <a:hlinkClick r:id="rId5"/>
              </a:rPr>
              <a:t>)</a:t>
            </a:r>
            <a:r>
              <a:rPr lang="en-US" sz="1600" dirty="0"/>
              <a:t> describes the exchange of context data to allow a seamless form launch with supporting clinical context</a:t>
            </a:r>
          </a:p>
          <a:p>
            <a:r>
              <a:rPr lang="en-US" sz="1600" dirty="0">
                <a:hlinkClick r:id="rId6"/>
              </a:rPr>
              <a:t>Vital Records Death Reporting (VRDR)</a:t>
            </a:r>
            <a:r>
              <a:rPr lang="en-US" sz="1600" dirty="0"/>
              <a:t> defines a Retrieve Form for Data Capture (RFD) content profile that will specify derivation of source content from a medical summary document. by defining requirements for form filler content and form manager handling of the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0CE7-3C23-2A47-98F6-1DA9E2B9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20" y="950699"/>
            <a:ext cx="7550114" cy="603250"/>
          </a:xfrm>
        </p:spPr>
        <p:txBody>
          <a:bodyPr/>
          <a:lstStyle/>
          <a:p>
            <a:r>
              <a:rPr lang="en-US" dirty="0"/>
              <a:t>IHE on FHIR </a:t>
            </a:r>
            <a:r>
              <a:rPr lang="en-US" dirty="0" err="1"/>
              <a:t>Connectathon</a:t>
            </a:r>
            <a:r>
              <a:rPr lang="en-US" dirty="0"/>
              <a:t>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2D64-F73B-5A49-A07E-66CA766F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3" y="1553949"/>
            <a:ext cx="7590693" cy="2609273"/>
          </a:xfrm>
        </p:spPr>
        <p:txBody>
          <a:bodyPr/>
          <a:lstStyle/>
          <a:p>
            <a:r>
              <a:rPr lang="en-US" sz="1400" dirty="0"/>
              <a:t>To support testing at HL7 &amp; IHE </a:t>
            </a:r>
            <a:r>
              <a:rPr lang="en-US" sz="1400" dirty="0" err="1"/>
              <a:t>Connectathons</a:t>
            </a:r>
            <a:r>
              <a:rPr lang="en-US" sz="1400" dirty="0"/>
              <a:t> on the </a:t>
            </a:r>
            <a:r>
              <a:rPr lang="en-US" sz="1400" dirty="0">
                <a:hlinkClick r:id="rId2"/>
              </a:rPr>
              <a:t>IHE Profiles that leverage HL7 FHIR</a:t>
            </a:r>
            <a:r>
              <a:rPr lang="en-US" sz="1400" dirty="0"/>
              <a:t>.</a:t>
            </a:r>
          </a:p>
          <a:p>
            <a:r>
              <a:rPr lang="en-US" sz="1400" dirty="0">
                <a:hlinkClick r:id="rId3" tooltip="201801 Care Plan"/>
              </a:rPr>
              <a:t>201801 Care Plan</a:t>
            </a:r>
            <a:endParaRPr lang="en-US" sz="1400" dirty="0"/>
          </a:p>
          <a:p>
            <a:pPr lvl="1"/>
            <a:r>
              <a:rPr lang="en-US" sz="1400" dirty="0"/>
              <a:t>IHE </a:t>
            </a:r>
            <a:r>
              <a:rPr lang="en-US" sz="1400" dirty="0">
                <a:hlinkClick r:id="rId4"/>
              </a:rPr>
              <a:t>Dynamic Care Planning</a:t>
            </a:r>
            <a:r>
              <a:rPr lang="en-US" sz="1400" dirty="0"/>
              <a:t> Profile</a:t>
            </a:r>
          </a:p>
          <a:p>
            <a:r>
              <a:rPr lang="en-US" sz="1400" dirty="0">
                <a:hlinkClick r:id="rId5" tooltip="201801 Medical Device and Implantables Tracking using UDI"/>
              </a:rPr>
              <a:t>201801 Medical Device and Implantables Tracking using UDI</a:t>
            </a:r>
            <a:endParaRPr lang="en-US" sz="1400" dirty="0"/>
          </a:p>
          <a:p>
            <a:pPr lvl="1"/>
            <a:r>
              <a:rPr lang="en-US" sz="1400" dirty="0"/>
              <a:t>IHE </a:t>
            </a:r>
            <a:r>
              <a:rPr lang="en-US" sz="1400" dirty="0">
                <a:hlinkClick r:id="rId6"/>
              </a:rPr>
              <a:t>Point-of-Care Medical Device Tracking</a:t>
            </a:r>
            <a:r>
              <a:rPr lang="en-US" sz="1400" dirty="0"/>
              <a:t> Profile</a:t>
            </a:r>
          </a:p>
          <a:p>
            <a:r>
              <a:rPr lang="en-US" sz="1400" dirty="0">
                <a:hlinkClick r:id="rId7" tooltip="201801 Provider Directory"/>
              </a:rPr>
              <a:t>201801 Provider Directory</a:t>
            </a:r>
            <a:endParaRPr lang="en-US" sz="1400" dirty="0"/>
          </a:p>
          <a:p>
            <a:pPr lvl="1"/>
            <a:r>
              <a:rPr lang="en-US" sz="1400" dirty="0"/>
              <a:t>IHE </a:t>
            </a:r>
            <a:r>
              <a:rPr lang="en-US" sz="1400" dirty="0">
                <a:hlinkClick r:id="rId8"/>
              </a:rPr>
              <a:t>Mobile Care Services Discovery</a:t>
            </a:r>
            <a:r>
              <a:rPr lang="en-US" sz="1400" dirty="0"/>
              <a:t> (</a:t>
            </a:r>
            <a:r>
              <a:rPr lang="en-US" sz="1400" dirty="0" err="1"/>
              <a:t>mCSD</a:t>
            </a:r>
            <a:r>
              <a:rPr lang="en-US" sz="1400" dirty="0"/>
              <a:t>) Profile</a:t>
            </a:r>
          </a:p>
          <a:p>
            <a:r>
              <a:rPr lang="en-US" sz="1400" dirty="0">
                <a:hlinkClick r:id="rId9" tooltip="201801 Patient Track"/>
              </a:rPr>
              <a:t>201801 Patient Track</a:t>
            </a:r>
            <a:endParaRPr lang="en-US" sz="1400" dirty="0"/>
          </a:p>
          <a:p>
            <a:pPr lvl="1"/>
            <a:r>
              <a:rPr lang="en-US" sz="1400" dirty="0"/>
              <a:t>IHE </a:t>
            </a:r>
            <a:r>
              <a:rPr lang="en-US" sz="1400" dirty="0">
                <a:hlinkClick r:id="rId10"/>
              </a:rPr>
              <a:t>Patient Demographics for Mobile</a:t>
            </a:r>
            <a:r>
              <a:rPr lang="en-US" sz="1400" dirty="0"/>
              <a:t> (</a:t>
            </a:r>
            <a:r>
              <a:rPr lang="en-US" sz="1400" dirty="0" err="1"/>
              <a:t>PDQm</a:t>
            </a:r>
            <a:r>
              <a:rPr lang="en-US" sz="1400" dirty="0"/>
              <a:t>) Profile</a:t>
            </a:r>
          </a:p>
          <a:p>
            <a:r>
              <a:rPr lang="en-US" sz="1400" dirty="0"/>
              <a:t>Devices on FHIR® IHE </a:t>
            </a:r>
            <a:r>
              <a:rPr lang="en-US" sz="1400" dirty="0" err="1"/>
              <a:t>Plugathon</a:t>
            </a:r>
            <a:endParaRPr lang="en-US" sz="1400" dirty="0"/>
          </a:p>
          <a:p>
            <a:pPr marL="0" indent="0">
              <a:buNone/>
            </a:pPr>
            <a:br>
              <a:rPr lang="en-US" sz="1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0030-2278-0A4D-86D9-6755DD63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9" y="870945"/>
            <a:ext cx="7289030" cy="603250"/>
          </a:xfrm>
        </p:spPr>
        <p:txBody>
          <a:bodyPr/>
          <a:lstStyle/>
          <a:p>
            <a:r>
              <a:rPr lang="en-US" dirty="0"/>
              <a:t>IHE January Plug-a-thon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B0C70-1366-4543-B054-A403F613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18" y="1353008"/>
            <a:ext cx="6183215" cy="3463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248F4-05EF-4D42-A5DE-BBF4243E3509}"/>
              </a:ext>
            </a:extLst>
          </p:cNvPr>
          <p:cNvSpPr txBox="1"/>
          <p:nvPr/>
        </p:nvSpPr>
        <p:spPr>
          <a:xfrm>
            <a:off x="2421721" y="4693186"/>
            <a:ext cx="416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IHE Document: Draft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10549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F6B3-76A5-6340-BD28-DDB7953A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4" y="943656"/>
            <a:ext cx="8101177" cy="603250"/>
          </a:xfrm>
        </p:spPr>
        <p:txBody>
          <a:bodyPr/>
          <a:lstStyle/>
          <a:p>
            <a:r>
              <a:rPr lang="en-US" dirty="0"/>
              <a:t>Joint HL7-IHE Cancer Staging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F2190-63AC-1346-BB42-807E61A5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51" y="1546906"/>
            <a:ext cx="7289031" cy="2609273"/>
          </a:xfrm>
        </p:spPr>
        <p:txBody>
          <a:bodyPr/>
          <a:lstStyle/>
          <a:p>
            <a:r>
              <a:rPr lang="en-US" dirty="0"/>
              <a:t>Purpose:  to demonstrate how the combined efforts of IHE, HL7 and HIMSS can add value to advance interoperability</a:t>
            </a:r>
          </a:p>
          <a:p>
            <a:r>
              <a:rPr lang="en-US" dirty="0"/>
              <a:t>Goal: seek to make incremental progress over the course of IHE and HL7 </a:t>
            </a:r>
            <a:r>
              <a:rPr lang="en-US" dirty="0" err="1"/>
              <a:t>Connectathons</a:t>
            </a:r>
            <a:r>
              <a:rPr lang="en-US" dirty="0"/>
              <a:t> to develop an interoperability solution built on FHIR and profiles, culminating in a joint publication in 2018 </a:t>
            </a:r>
          </a:p>
          <a:p>
            <a:r>
              <a:rPr lang="en-US" dirty="0"/>
              <a:t>2 breast cancer storyboards involving pathology, imaging, treatment and other electronic health data</a:t>
            </a:r>
          </a:p>
          <a:p>
            <a:r>
              <a:rPr lang="en-US" dirty="0"/>
              <a:t>Primary HL7 work groups participating include Health Care Devices, Image Integration and CIMI</a:t>
            </a:r>
          </a:p>
          <a:p>
            <a:r>
              <a:rPr lang="en-US" dirty="0"/>
              <a:t>Primary IHE domain is Patient Care Coordination.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C7B10F-F525-9341-BE1B-20A67C84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88900"/>
            <a:ext cx="7366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15818" y="1082387"/>
            <a:ext cx="7899371" cy="60325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Technical Objectives of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18" y="1685637"/>
            <a:ext cx="7713618" cy="28742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Learn how to integrate FHIR test scripts and tools with IHE Gazelle test management system and tools </a:t>
            </a:r>
          </a:p>
          <a:p>
            <a:pPr>
              <a:lnSpc>
                <a:spcPct val="110000"/>
              </a:lnSpc>
            </a:pPr>
            <a:r>
              <a:rPr lang="en-US" dirty="0"/>
              <a:t>Build awareness within IHE on how to publish implementation guides through the FHIR IG Publisher </a:t>
            </a:r>
          </a:p>
          <a:p>
            <a:pPr>
              <a:lnSpc>
                <a:spcPct val="110000"/>
              </a:lnSpc>
            </a:pPr>
            <a:r>
              <a:rPr lang="en-US" dirty="0"/>
              <a:t>Engage HL7 work groups who might benefit from IHE experience in conformance testing and validation services, specifically terminology services and the FHIR Patient Track</a:t>
            </a:r>
          </a:p>
          <a:p>
            <a:pPr>
              <a:lnSpc>
                <a:spcPct val="110000"/>
              </a:lnSpc>
            </a:pPr>
            <a:r>
              <a:rPr lang="en-US" dirty="0"/>
              <a:t>Expose IHE to HL7 FHIR terminology services and value set tooling to support other IHE profiles. 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15818" y="1082387"/>
            <a:ext cx="7899371" cy="60325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Industry Objectives of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18" y="1685637"/>
            <a:ext cx="7713618" cy="2874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More rapidly advance interoperability by sharing knowledge and expertise </a:t>
            </a:r>
          </a:p>
          <a:p>
            <a:pPr>
              <a:lnSpc>
                <a:spcPct val="110000"/>
              </a:lnSpc>
            </a:pPr>
            <a:r>
              <a:rPr lang="en-US" dirty="0"/>
              <a:t>Build on decades of standards development experience to inform innovation </a:t>
            </a:r>
          </a:p>
          <a:p>
            <a:pPr>
              <a:lnSpc>
                <a:spcPct val="110000"/>
              </a:lnSpc>
            </a:pPr>
            <a:r>
              <a:rPr lang="en-US" dirty="0"/>
              <a:t>Break down silos and align work, minimize duplication where feasible</a:t>
            </a:r>
          </a:p>
          <a:p>
            <a:pPr>
              <a:lnSpc>
                <a:spcPct val="110000"/>
              </a:lnSpc>
            </a:pPr>
            <a:r>
              <a:rPr lang="en-US" dirty="0"/>
              <a:t>Demonstrate the importance of standards in enabling interoperability and build the bridge to improved quality and outcomes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14" y="2390846"/>
            <a:ext cx="8793786" cy="661940"/>
          </a:xfrm>
        </p:spPr>
        <p:txBody>
          <a:bodyPr>
            <a:normAutofit fontScale="90000"/>
          </a:bodyPr>
          <a:lstStyle/>
          <a:p>
            <a:r>
              <a:rPr lang="en-US" dirty="0"/>
              <a:t>HL7 &amp; IHE: Paving a Better Path to Interoperability </a:t>
            </a:r>
            <a:endParaRPr lang="en-US" dirty="0">
              <a:solidFill>
                <a:srgbClr val="217A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14" y="3394309"/>
            <a:ext cx="8793786" cy="113145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Joyce Sensmeier, MS, RN-BC, CPHIMS, FHIMSS, FAAN, </a:t>
            </a:r>
          </a:p>
          <a:p>
            <a:r>
              <a:rPr lang="en-US" dirty="0"/>
              <a:t>Vice President, Informatics, </a:t>
            </a:r>
            <a:r>
              <a:rPr lang="en-US" sz="1800" dirty="0"/>
              <a:t>HIMSS</a:t>
            </a:r>
          </a:p>
          <a:p>
            <a:r>
              <a:rPr lang="en-US" dirty="0"/>
              <a:t>Wayne Kubick, MBA</a:t>
            </a:r>
          </a:p>
          <a:p>
            <a:r>
              <a:rPr lang="en-US" dirty="0"/>
              <a:t>Chief Technology Officer, HL7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23A9-6E54-7C4E-A361-8ABFD4CE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345DE-B9B7-3741-901F-7E133A01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Interoperability by definition needs all affected parties to work together if it is ever to become a feasible reality</a:t>
            </a:r>
          </a:p>
          <a:p>
            <a:r>
              <a:rPr lang="en-US" dirty="0"/>
              <a:t>Committing to the interoperability vision thus involves placing the common good above that of any single individual or organization</a:t>
            </a:r>
          </a:p>
          <a:p>
            <a:r>
              <a:rPr lang="en-US" dirty="0"/>
              <a:t>HL7 and IHE, with the support of HIMSS, can make a significant difference in achieving the vision by sharing the best of all worlds</a:t>
            </a:r>
          </a:p>
          <a:p>
            <a:r>
              <a:rPr lang="en-US" dirty="0"/>
              <a:t>We’re only beginning to realize what we can do – stay tuned for more progress updates as our collaboration continues.</a:t>
            </a:r>
          </a:p>
        </p:txBody>
      </p:sp>
    </p:spTree>
    <p:extLst>
      <p:ext uri="{BB962C8B-B14F-4D97-AF65-F5344CB8AC3E}">
        <p14:creationId xmlns:p14="http://schemas.microsoft.com/office/powerpoint/2010/main" val="32681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14" y="2390846"/>
            <a:ext cx="8793786" cy="661940"/>
          </a:xfrm>
        </p:spPr>
        <p:txBody>
          <a:bodyPr>
            <a:normAutofit fontScale="90000"/>
          </a:bodyPr>
          <a:lstStyle/>
          <a:p>
            <a:r>
              <a:rPr lang="en-US" dirty="0"/>
              <a:t>HL7 &amp; IHE: Paving a Better Path to Interoperability </a:t>
            </a:r>
            <a:endParaRPr lang="en-US" dirty="0">
              <a:solidFill>
                <a:srgbClr val="217A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14" y="3509368"/>
            <a:ext cx="8793786" cy="1131454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99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42660" y="1996751"/>
            <a:ext cx="6808975" cy="26227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world in which everyone can securely access and use the right health data when and where they need it.</a:t>
            </a:r>
            <a:endParaRPr lang="en-US" sz="2400" dirty="0"/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Enable seamless and secure access to health information that is usable whenever and wherever needed.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61886" y="942949"/>
            <a:ext cx="4356628" cy="591016"/>
          </a:xfrm>
        </p:spPr>
        <p:txBody>
          <a:bodyPr>
            <a:normAutofit/>
          </a:bodyPr>
          <a:lstStyle/>
          <a:p>
            <a:r>
              <a:rPr lang="en-US" sz="3200" dirty="0"/>
              <a:t>Common Vision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9" y="2950650"/>
            <a:ext cx="2621545" cy="714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3" y="1714242"/>
            <a:ext cx="965828" cy="8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55102" y="1734328"/>
            <a:ext cx="7215673" cy="2394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To provide standards that empower global health data interoperability.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IHE improves healthcare by providing specifications, tools and services for interoperability. IHE engages clinicians, health authorities, industry, and users to develop, test, and implement standards-based solutions to vital health information needs.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09976" y="954169"/>
            <a:ext cx="4221921" cy="591016"/>
          </a:xfrm>
        </p:spPr>
        <p:txBody>
          <a:bodyPr>
            <a:normAutofit/>
          </a:bodyPr>
          <a:lstStyle/>
          <a:p>
            <a:r>
              <a:rPr lang="en-US" sz="3200" dirty="0"/>
              <a:t>Common 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3" y="1714242"/>
            <a:ext cx="965828" cy="82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9" y="2770478"/>
            <a:ext cx="2621545" cy="7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59C03-547A-294A-9217-C2C8DD28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	 		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97E39D-7658-4147-881C-FC9DD07CA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754" y="1673293"/>
            <a:ext cx="3809604" cy="2978727"/>
          </a:xfrm>
        </p:spPr>
        <p:txBody>
          <a:bodyPr/>
          <a:lstStyle/>
          <a:p>
            <a:r>
              <a:rPr lang="en-US" dirty="0"/>
              <a:t>Domains and Technical/Planning Committees</a:t>
            </a:r>
          </a:p>
          <a:p>
            <a:r>
              <a:rPr lang="en-US" dirty="0"/>
              <a:t>Conformity Assessment processes and tools</a:t>
            </a:r>
          </a:p>
          <a:p>
            <a:r>
              <a:rPr lang="en-US" dirty="0"/>
              <a:t>3 Annual </a:t>
            </a:r>
            <a:r>
              <a:rPr lang="en-US" dirty="0" err="1"/>
              <a:t>Connectathons</a:t>
            </a:r>
            <a:r>
              <a:rPr lang="en-US" dirty="0"/>
              <a:t> (USA, Europe, Asia)</a:t>
            </a:r>
          </a:p>
          <a:p>
            <a:r>
              <a:rPr lang="en-US" dirty="0"/>
              <a:t>Coordinates use of standards such as HL7 and DICOM for specific needs</a:t>
            </a:r>
          </a:p>
          <a:p>
            <a:r>
              <a:rPr lang="en-US" dirty="0"/>
              <a:t>IHE national deployment committees in 17 countries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0685D-D715-5F4D-98A5-01BDD6197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7568" y="1753991"/>
            <a:ext cx="4041775" cy="29787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Work groups and Steering Committees</a:t>
            </a:r>
          </a:p>
          <a:p>
            <a:pPr>
              <a:lnSpc>
                <a:spcPct val="90000"/>
              </a:lnSpc>
            </a:pPr>
            <a:r>
              <a:rPr lang="en-US" dirty="0"/>
              <a:t>Conformance statements for HL7 Standards</a:t>
            </a:r>
          </a:p>
          <a:p>
            <a:pPr>
              <a:lnSpc>
                <a:spcPct val="90000"/>
              </a:lnSpc>
            </a:pPr>
            <a:r>
              <a:rPr lang="en-US" dirty="0"/>
              <a:t>3 Annual FHIR </a:t>
            </a:r>
            <a:r>
              <a:rPr lang="en-US" dirty="0" err="1"/>
              <a:t>Connectathons</a:t>
            </a:r>
            <a:r>
              <a:rPr lang="en-US" dirty="0"/>
              <a:t> (preceding HL7 Working Group Meetings) </a:t>
            </a:r>
          </a:p>
          <a:p>
            <a:pPr>
              <a:lnSpc>
                <a:spcPct val="90000"/>
              </a:lnSpc>
            </a:pPr>
            <a:r>
              <a:rPr lang="en-US" dirty="0"/>
              <a:t>Develops standards that are often used in IHE profiles (with DICOM, X.12 . . .)</a:t>
            </a:r>
          </a:p>
          <a:p>
            <a:pPr>
              <a:lnSpc>
                <a:spcPct val="90000"/>
              </a:lnSpc>
            </a:pPr>
            <a:r>
              <a:rPr lang="en-US" dirty="0"/>
              <a:t>HL7 Affiliates in 55 countries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19E10-7EC4-2049-9501-2F8F53DCC5AB}"/>
              </a:ext>
            </a:extLst>
          </p:cNvPr>
          <p:cNvSpPr txBox="1"/>
          <p:nvPr/>
        </p:nvSpPr>
        <p:spPr>
          <a:xfrm>
            <a:off x="1260121" y="4394164"/>
            <a:ext cx="7810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Both conduct “testing, education, outreach, collaboration with local health agencies”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9" y="904261"/>
            <a:ext cx="2621545" cy="714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43" y="879808"/>
            <a:ext cx="982430" cy="8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248"/>
          <a:stretch/>
        </p:blipFill>
        <p:spPr>
          <a:xfrm>
            <a:off x="613419" y="785125"/>
            <a:ext cx="7784080" cy="37626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84270" y="4519955"/>
            <a:ext cx="6061085" cy="53578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217AA0"/>
                </a:solidFill>
                <a:latin typeface="Verdana" panose="020B0604030504040204" pitchFamily="34" charset="0"/>
              </a:rPr>
              <a:t>IHE Profile Development: </a:t>
            </a:r>
            <a:br>
              <a:rPr lang="en-US" sz="1800" dirty="0">
                <a:solidFill>
                  <a:srgbClr val="217AA0"/>
                </a:solidFill>
                <a:latin typeface="Verdana" panose="020B0604030504040204" pitchFamily="34" charset="0"/>
              </a:rPr>
            </a:br>
            <a:r>
              <a:rPr lang="en-US" sz="1800" dirty="0">
                <a:solidFill>
                  <a:srgbClr val="217AA0"/>
                </a:solidFill>
                <a:latin typeface="Verdana" panose="020B0604030504040204" pitchFamily="34" charset="0"/>
              </a:rPr>
              <a:t>A Proven 1-year Quality Management Cycle</a:t>
            </a:r>
          </a:p>
        </p:txBody>
      </p:sp>
      <p:sp>
        <p:nvSpPr>
          <p:cNvPr id="27" name="Freeform 26"/>
          <p:cNvSpPr/>
          <p:nvPr/>
        </p:nvSpPr>
        <p:spPr>
          <a:xfrm>
            <a:off x="5260448" y="2098705"/>
            <a:ext cx="1333503" cy="906140"/>
          </a:xfrm>
          <a:custGeom>
            <a:avLst/>
            <a:gdLst>
              <a:gd name="connsiteX0" fmla="*/ 322189 w 2133604"/>
              <a:gd name="connsiteY0" fmla="*/ 0 h 1933098"/>
              <a:gd name="connsiteX1" fmla="*/ 2133604 w 2133604"/>
              <a:gd name="connsiteY1" fmla="*/ 0 h 1933098"/>
              <a:gd name="connsiteX2" fmla="*/ 2133604 w 2133604"/>
              <a:gd name="connsiteY2" fmla="*/ 0 h 1933098"/>
              <a:gd name="connsiteX3" fmla="*/ 2133604 w 2133604"/>
              <a:gd name="connsiteY3" fmla="*/ 0 h 1933098"/>
              <a:gd name="connsiteX4" fmla="*/ 2133604 w 2133604"/>
              <a:gd name="connsiteY4" fmla="*/ 1610909 h 1933098"/>
              <a:gd name="connsiteX5" fmla="*/ 2039237 w 2133604"/>
              <a:gd name="connsiteY5" fmla="*/ 1838731 h 1933098"/>
              <a:gd name="connsiteX6" fmla="*/ 1811415 w 2133604"/>
              <a:gd name="connsiteY6" fmla="*/ 1933098 h 1933098"/>
              <a:gd name="connsiteX7" fmla="*/ 0 w 2133604"/>
              <a:gd name="connsiteY7" fmla="*/ 1933098 h 1933098"/>
              <a:gd name="connsiteX8" fmla="*/ 0 w 2133604"/>
              <a:gd name="connsiteY8" fmla="*/ 1933098 h 1933098"/>
              <a:gd name="connsiteX9" fmla="*/ 0 w 2133604"/>
              <a:gd name="connsiteY9" fmla="*/ 1933098 h 1933098"/>
              <a:gd name="connsiteX10" fmla="*/ 0 w 2133604"/>
              <a:gd name="connsiteY10" fmla="*/ 322189 h 1933098"/>
              <a:gd name="connsiteX11" fmla="*/ 94367 w 2133604"/>
              <a:gd name="connsiteY11" fmla="*/ 94367 h 1933098"/>
              <a:gd name="connsiteX12" fmla="*/ 322189 w 2133604"/>
              <a:gd name="connsiteY12" fmla="*/ 0 h 193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3604" h="1933098">
                <a:moveTo>
                  <a:pt x="322189" y="0"/>
                </a:moveTo>
                <a:lnTo>
                  <a:pt x="2133604" y="0"/>
                </a:lnTo>
                <a:lnTo>
                  <a:pt x="2133604" y="0"/>
                </a:lnTo>
                <a:lnTo>
                  <a:pt x="2133604" y="0"/>
                </a:lnTo>
                <a:lnTo>
                  <a:pt x="2133604" y="1610909"/>
                </a:lnTo>
                <a:cubicBezTo>
                  <a:pt x="2133604" y="1696359"/>
                  <a:pt x="2099659" y="1778309"/>
                  <a:pt x="2039237" y="1838731"/>
                </a:cubicBezTo>
                <a:cubicBezTo>
                  <a:pt x="1978815" y="1899153"/>
                  <a:pt x="1896865" y="1933098"/>
                  <a:pt x="1811415" y="1933098"/>
                </a:cubicBezTo>
                <a:lnTo>
                  <a:pt x="0" y="1933098"/>
                </a:lnTo>
                <a:lnTo>
                  <a:pt x="0" y="1933098"/>
                </a:lnTo>
                <a:lnTo>
                  <a:pt x="0" y="1933098"/>
                </a:lnTo>
                <a:lnTo>
                  <a:pt x="0" y="322189"/>
                </a:lnTo>
                <a:cubicBezTo>
                  <a:pt x="0" y="236739"/>
                  <a:pt x="33945" y="154789"/>
                  <a:pt x="94367" y="94367"/>
                </a:cubicBezTo>
                <a:cubicBezTo>
                  <a:pt x="154789" y="33945"/>
                  <a:pt x="236739" y="0"/>
                  <a:pt x="322189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58979" tIns="58979" rIns="161688" bIns="58979" numCol="1" spcCol="1270" anchor="t" anchorCtr="0">
            <a:noAutofit/>
          </a:bodyPr>
          <a:lstStyle/>
          <a:p>
            <a:pPr defTabSz="555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50" b="1" kern="0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8998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1196" y="834391"/>
            <a:ext cx="8614204" cy="535781"/>
          </a:xfrm>
        </p:spPr>
        <p:txBody>
          <a:bodyPr/>
          <a:lstStyle/>
          <a:p>
            <a:r>
              <a:rPr lang="en-US" sz="2400" dirty="0">
                <a:solidFill>
                  <a:srgbClr val="217AA0"/>
                </a:solidFill>
              </a:rPr>
              <a:t>HL7 ANSI-Accredited Standards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00650" y="1290162"/>
            <a:ext cx="3714750" cy="33147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HL7 work groups meet via conference call and at annual Working Group Meetings (WGMs)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All meetings are open, run under Robert’s rules, with minutes available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STUs and </a:t>
            </a:r>
            <a:r>
              <a:rPr lang="en-US" dirty="0" err="1"/>
              <a:t>Connectathons</a:t>
            </a:r>
            <a:r>
              <a:rPr lang="en-US" dirty="0"/>
              <a:t> allow for ongoing testing by implementers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ANSI rules govern openness, transparency, balance of interests, due process, appeals.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41613-3F16-734C-8E8C-A235CA76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9"/>
          <a:stretch/>
        </p:blipFill>
        <p:spPr>
          <a:xfrm>
            <a:off x="301197" y="1260190"/>
            <a:ext cx="4979110" cy="334467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DF884F7-0DE8-FF46-9918-792720F7DB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4448" y="1260190"/>
            <a:ext cx="885349" cy="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114A-4E23-474E-9EBA-8D3AF457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5" y="895100"/>
            <a:ext cx="7289030" cy="603250"/>
          </a:xfrm>
        </p:spPr>
        <p:txBody>
          <a:bodyPr/>
          <a:lstStyle/>
          <a:p>
            <a:r>
              <a:rPr lang="en-US" dirty="0"/>
              <a:t>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9274-58A5-D545-8D3C-878EFAAB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0" y="1498350"/>
            <a:ext cx="7910110" cy="2609273"/>
          </a:xfrm>
        </p:spPr>
        <p:txBody>
          <a:bodyPr/>
          <a:lstStyle/>
          <a:p>
            <a:r>
              <a:rPr lang="en-US" dirty="0"/>
              <a:t>IHE creates and maintains  implementation guidelines called IHE Profiles, which are published in a set of documents called the IHE Technical Frameworks. IHE Profiles provide a common language for purchasers and vendors to discuss the integration needs of healthcare sites and the integration capabilities of healthcare IT products</a:t>
            </a:r>
          </a:p>
          <a:p>
            <a:r>
              <a:rPr lang="en-US" dirty="0"/>
              <a:t>HL7 FHIR Profiles define a group of </a:t>
            </a:r>
            <a:r>
              <a:rPr lang="en-US" dirty="0" err="1"/>
              <a:t>StructureDefinitions</a:t>
            </a:r>
            <a:r>
              <a:rPr lang="en-US" dirty="0"/>
              <a:t> (Constraints or Extensions), Value Sets, and examples associated with a FHIR resource for a specific problem or use case</a:t>
            </a:r>
          </a:p>
          <a:p>
            <a:r>
              <a:rPr lang="en-US" dirty="0"/>
              <a:t>A FHIR Implementation Guide is a set of rules about how FHIR resources are to be used to solve a specific problem</a:t>
            </a:r>
          </a:p>
          <a:p>
            <a:r>
              <a:rPr lang="en-US" dirty="0"/>
              <a:t>HL7 EHR Functional Profiles define functional requirements for use cases such as Behavioral Health, Child Health, Long term care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sz="quarter" idx="13"/>
          </p:nvPr>
        </p:nvSpPr>
        <p:spPr>
          <a:xfrm>
            <a:off x="2771141" y="1372138"/>
            <a:ext cx="6048672" cy="535781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Cross-vendor, live, supervised, structured testing event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All participating vendors’ products tested together in the same place/time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Experts from each vendor available for immediate problem resolution… fixes are done in minutes, not months!!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Each vendor tests with multiple trading partners (actual product to actual product)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Testing of real-world clinical scenarios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3204273" y="773311"/>
            <a:ext cx="6121400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rgbClr val="217A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Connectathon?</a:t>
            </a:r>
          </a:p>
        </p:txBody>
      </p:sp>
      <p:pic>
        <p:nvPicPr>
          <p:cNvPr id="23556" name="Picture 4" descr="CIMG0035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2" y="706695"/>
            <a:ext cx="2520279" cy="3772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7896</TotalTime>
  <Words>787</Words>
  <Application>Microsoft Macintosh PowerPoint</Application>
  <PresentationFormat>On-screen Show (16:9)</PresentationFormat>
  <Paragraphs>120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 Neue Light</vt:lpstr>
      <vt:lpstr>Verdana</vt:lpstr>
      <vt:lpstr>Office Theme</vt:lpstr>
      <vt:lpstr>HL7 &amp; IHE: Paving a Better Path to Interoperability </vt:lpstr>
      <vt:lpstr>HL7 &amp; IHE: Paving a Better Path to Interoperability </vt:lpstr>
      <vt:lpstr>Common Vision</vt:lpstr>
      <vt:lpstr>Common Mission</vt:lpstr>
      <vt:lpstr>          </vt:lpstr>
      <vt:lpstr>PowerPoint Presentation</vt:lpstr>
      <vt:lpstr>PowerPoint Presentation</vt:lpstr>
      <vt:lpstr>Profiles</vt:lpstr>
      <vt:lpstr>What is a Connectathon?</vt:lpstr>
      <vt:lpstr>Connectathons</vt:lpstr>
      <vt:lpstr>IHE Profiles on FHIR</vt:lpstr>
      <vt:lpstr>IHE Profiles on FHIR</vt:lpstr>
      <vt:lpstr>IHE Profiles on FHIR</vt:lpstr>
      <vt:lpstr>IHE on FHIR Connectathon Tracks</vt:lpstr>
      <vt:lpstr>IHE January Plug-a-thon Example</vt:lpstr>
      <vt:lpstr>Joint HL7-IHE Cancer Staging Project</vt:lpstr>
      <vt:lpstr>PowerPoint Presentation</vt:lpstr>
      <vt:lpstr>Technical Objectives of Collaboration</vt:lpstr>
      <vt:lpstr>Industry Objectives of Collaboration</vt:lpstr>
      <vt:lpstr>Conclusions</vt:lpstr>
      <vt:lpstr>HL7 &amp; IHE: Paving a Better Path to Interoperability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Wayne Kubick (HL7)</cp:lastModifiedBy>
  <cp:revision>132</cp:revision>
  <dcterms:created xsi:type="dcterms:W3CDTF">2013-05-22T16:51:34Z</dcterms:created>
  <dcterms:modified xsi:type="dcterms:W3CDTF">2018-02-21T19:09:38Z</dcterms:modified>
</cp:coreProperties>
</file>